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6" r:id="rId5"/>
  </p:sldMasterIdLst>
  <p:notesMasterIdLst>
    <p:notesMasterId r:id="rId23"/>
  </p:notesMasterIdLst>
  <p:handoutMasterIdLst>
    <p:handoutMasterId r:id="rId24"/>
  </p:handoutMasterIdLst>
  <p:sldIdLst>
    <p:sldId id="1250" r:id="rId6"/>
    <p:sldId id="715" r:id="rId7"/>
    <p:sldId id="1323" r:id="rId8"/>
    <p:sldId id="1324" r:id="rId9"/>
    <p:sldId id="1332" r:id="rId10"/>
    <p:sldId id="1325" r:id="rId11"/>
    <p:sldId id="1328" r:id="rId12"/>
    <p:sldId id="1331" r:id="rId13"/>
    <p:sldId id="1327" r:id="rId14"/>
    <p:sldId id="1329" r:id="rId15"/>
    <p:sldId id="1330" r:id="rId16"/>
    <p:sldId id="1333" r:id="rId17"/>
    <p:sldId id="1335" r:id="rId18"/>
    <p:sldId id="1336" r:id="rId19"/>
    <p:sldId id="1338" r:id="rId20"/>
    <p:sldId id="1339" r:id="rId21"/>
    <p:sldId id="1294" r:id="rId22"/>
  </p:sldIdLst>
  <p:sldSz cx="12192000" cy="6858000"/>
  <p:notesSz cx="6669088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99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6" pos="7378" userDrawn="1">
          <p15:clr>
            <a:srgbClr val="A4A3A4"/>
          </p15:clr>
        </p15:guide>
        <p15:guide id="7" pos="742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Brauwers" initials="MB" lastIdx="2" clrIdx="0"/>
  <p:cmAuthor id="2" name="Lehner, Norbert" initials="" lastIdx="0" clrIdx="1"/>
  <p:cmAuthor id="3" name="Franz-Bernd Hillmann" initials="FH" lastIdx="4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6E1F"/>
    <a:srgbClr val="D77B1F"/>
    <a:srgbClr val="DF9817"/>
    <a:srgbClr val="F6BB00"/>
    <a:srgbClr val="003399"/>
    <a:srgbClr val="E1061C"/>
    <a:srgbClr val="9DA9C0"/>
    <a:srgbClr val="D2DB2D"/>
    <a:srgbClr val="F4CCCC"/>
    <a:srgbClr val="FFFA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unkle Formatvorlage 1 - Akz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ittlere Formatvorlage 4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7CE84F3-28C3-443E-9E96-99CF82512B78}" styleName="Dunkle Formatvorlage 1 - Akz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FD4443E-F989-4FC4-A0C8-D5A2AF1F390B}" styleName="Dunkle Formatvorlage 1 - Akz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28" autoAdjust="0"/>
    <p:restoredTop sz="94851" autoAdjust="0"/>
  </p:normalViewPr>
  <p:slideViewPr>
    <p:cSldViewPr snapToGrid="0" showGuides="1">
      <p:cViewPr>
        <p:scale>
          <a:sx n="91" d="100"/>
          <a:sy n="91" d="100"/>
        </p:scale>
        <p:origin x="-466" y="-24"/>
      </p:cViewPr>
      <p:guideLst>
        <p:guide orient="horz" pos="799"/>
        <p:guide orient="horz" pos="2160"/>
        <p:guide pos="7378"/>
        <p:guide pos="7423"/>
      </p:guideLst>
    </p:cSldViewPr>
  </p:slideViewPr>
  <p:outlineViewPr>
    <p:cViewPr>
      <p:scale>
        <a:sx n="33" d="100"/>
        <a:sy n="33" d="100"/>
      </p:scale>
      <p:origin x="0" y="58746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3966" y="-84"/>
      </p:cViewPr>
      <p:guideLst>
        <p:guide orient="horz" pos="3126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108" cy="496888"/>
          </a:xfrm>
          <a:prstGeom prst="rect">
            <a:avLst/>
          </a:prstGeom>
        </p:spPr>
        <p:txBody>
          <a:bodyPr vert="horz" lIns="89577" tIns="44788" rIns="89577" bIns="44788" rtlCol="0"/>
          <a:lstStyle>
            <a:lvl1pPr algn="l">
              <a:defRPr sz="11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8424" y="1"/>
            <a:ext cx="2889108" cy="496888"/>
          </a:xfrm>
          <a:prstGeom prst="rect">
            <a:avLst/>
          </a:prstGeom>
        </p:spPr>
        <p:txBody>
          <a:bodyPr vert="horz" lIns="89577" tIns="44788" rIns="89577" bIns="44788" rtlCol="0"/>
          <a:lstStyle>
            <a:lvl1pPr algn="r">
              <a:defRPr sz="1100"/>
            </a:lvl1pPr>
          </a:lstStyle>
          <a:p>
            <a:pPr>
              <a:defRPr/>
            </a:pPr>
            <a:fld id="{4C36A6FD-5E28-49D7-88DD-C596D6380376}" type="datetimeFigureOut">
              <a:rPr lang="de-DE"/>
              <a:pPr>
                <a:defRPr/>
              </a:pPr>
              <a:t>25.11.2019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889108" cy="496887"/>
          </a:xfrm>
          <a:prstGeom prst="rect">
            <a:avLst/>
          </a:prstGeom>
        </p:spPr>
        <p:txBody>
          <a:bodyPr vert="horz" lIns="89577" tIns="44788" rIns="89577" bIns="44788" rtlCol="0" anchor="b"/>
          <a:lstStyle>
            <a:lvl1pPr algn="l">
              <a:defRPr sz="11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8424" y="9428164"/>
            <a:ext cx="2889108" cy="496887"/>
          </a:xfrm>
          <a:prstGeom prst="rect">
            <a:avLst/>
          </a:prstGeom>
        </p:spPr>
        <p:txBody>
          <a:bodyPr vert="horz" lIns="89577" tIns="44788" rIns="89577" bIns="44788" rtlCol="0" anchor="b"/>
          <a:lstStyle>
            <a:lvl1pPr algn="r">
              <a:defRPr sz="1100"/>
            </a:lvl1pPr>
          </a:lstStyle>
          <a:p>
            <a:pPr>
              <a:defRPr/>
            </a:pPr>
            <a:fld id="{8BDCBBB7-3D1C-4E4D-818F-C1F3BCB21C0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23494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88910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77" tIns="44788" rIns="89577" bIns="4478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1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424" y="1"/>
            <a:ext cx="288910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77" tIns="44788" rIns="89577" bIns="4478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100"/>
            </a:lvl1pPr>
          </a:lstStyle>
          <a:p>
            <a:pPr>
              <a:defRPr/>
            </a:pPr>
            <a:fld id="{1889F8D4-B07C-4058-9110-76C533FA002E}" type="datetimeFigureOut">
              <a:rPr lang="de-DE"/>
              <a:pPr>
                <a:defRPr/>
              </a:pPr>
              <a:t>25.11.2019</a:t>
            </a:fld>
            <a:endParaRPr lang="de-DE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88" y="744538"/>
            <a:ext cx="6615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599" y="4714877"/>
            <a:ext cx="5335893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77" tIns="44788" rIns="89577" bIns="447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4"/>
            <a:ext cx="288910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77" tIns="44788" rIns="89577" bIns="44788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1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83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424" y="9428164"/>
            <a:ext cx="288910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77" tIns="44788" rIns="89577" bIns="4478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100"/>
            </a:lvl1pPr>
          </a:lstStyle>
          <a:p>
            <a:pPr>
              <a:defRPr/>
            </a:pPr>
            <a:fld id="{FFD837C1-2CCC-4949-822D-2C457BA0CD7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610129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837C1-2CCC-4949-822D-2C457BA0CD7F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792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837C1-2CCC-4949-822D-2C457BA0CD7F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9241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837C1-2CCC-4949-822D-2C457BA0CD7F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1175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837C1-2CCC-4949-822D-2C457BA0CD7F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9819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837C1-2CCC-4949-822D-2C457BA0CD7F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527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837C1-2CCC-4949-822D-2C457BA0CD7F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3336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837C1-2CCC-4949-822D-2C457BA0CD7F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39728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837C1-2CCC-4949-822D-2C457BA0CD7F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7768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837C1-2CCC-4949-822D-2C457BA0CD7F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37289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837C1-2CCC-4949-822D-2C457BA0CD7F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911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837C1-2CCC-4949-822D-2C457BA0CD7F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750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837C1-2CCC-4949-822D-2C457BA0CD7F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2054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FD837C1-2CCC-4949-822D-2C457BA0CD7F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03415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30327" y="2492901"/>
            <a:ext cx="9773737" cy="506485"/>
          </a:xfrm>
        </p:spPr>
        <p:txBody>
          <a:bodyPr/>
          <a:lstStyle>
            <a:lvl1pPr algn="ctr">
              <a:defRPr sz="3200">
                <a:solidFill>
                  <a:srgbClr val="333333"/>
                </a:solidFill>
              </a:defRPr>
            </a:lvl1pPr>
          </a:lstStyle>
          <a:p>
            <a:r>
              <a:rPr lang="de-DE" dirty="0"/>
              <a:t>Vortragstitel durch Klicken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5042" y="3431434"/>
            <a:ext cx="9773737" cy="2276699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rgbClr val="333333"/>
                </a:solidFill>
              </a:defRPr>
            </a:lvl1pPr>
            <a:lvl2pPr marL="457212" indent="0" algn="ctr">
              <a:buNone/>
              <a:defRPr/>
            </a:lvl2pPr>
            <a:lvl3pPr marL="914423" indent="0" algn="ctr">
              <a:buNone/>
              <a:defRPr/>
            </a:lvl3pPr>
            <a:lvl4pPr marL="1371634" indent="0" algn="ctr">
              <a:buNone/>
              <a:defRPr/>
            </a:lvl4pPr>
            <a:lvl5pPr marL="1828846" indent="0" algn="ctr">
              <a:buNone/>
              <a:defRPr/>
            </a:lvl5pPr>
            <a:lvl6pPr marL="2286057" indent="0" algn="ctr">
              <a:buNone/>
              <a:defRPr/>
            </a:lvl6pPr>
            <a:lvl7pPr marL="2743269" indent="0" algn="ctr">
              <a:buNone/>
              <a:defRPr/>
            </a:lvl7pPr>
            <a:lvl8pPr marL="3200480" indent="0" algn="ctr">
              <a:buNone/>
              <a:defRPr/>
            </a:lvl8pPr>
            <a:lvl9pPr marL="3657691" indent="0" algn="ctr">
              <a:buNone/>
              <a:defRPr/>
            </a:lvl9pPr>
          </a:lstStyle>
          <a:p>
            <a:r>
              <a:rPr lang="de-DE" dirty="0"/>
              <a:t>Ergänzende Informationen durch Klicken hinzufügen</a:t>
            </a:r>
          </a:p>
        </p:txBody>
      </p:sp>
    </p:spTree>
    <p:extLst>
      <p:ext uri="{BB962C8B-B14F-4D97-AF65-F5344CB8AC3E}">
        <p14:creationId xmlns:p14="http://schemas.microsoft.com/office/powerpoint/2010/main" val="723683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30327" y="2492901"/>
            <a:ext cx="9773737" cy="506485"/>
          </a:xfrm>
        </p:spPr>
        <p:txBody>
          <a:bodyPr/>
          <a:lstStyle>
            <a:lvl1pPr algn="ctr">
              <a:defRPr sz="3200">
                <a:solidFill>
                  <a:srgbClr val="333333"/>
                </a:solidFill>
              </a:defRPr>
            </a:lvl1pPr>
          </a:lstStyle>
          <a:p>
            <a:r>
              <a:rPr lang="de-DE" dirty="0"/>
              <a:t>Vortragstitel durch Klicken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701820" y="3431434"/>
            <a:ext cx="9773737" cy="2276699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rgbClr val="333333"/>
                </a:solidFill>
              </a:defRPr>
            </a:lvl1pPr>
            <a:lvl2pPr marL="457212" indent="0" algn="ctr">
              <a:buNone/>
              <a:defRPr/>
            </a:lvl2pPr>
            <a:lvl3pPr marL="914423" indent="0" algn="ctr">
              <a:buNone/>
              <a:defRPr/>
            </a:lvl3pPr>
            <a:lvl4pPr marL="1371634" indent="0" algn="ctr">
              <a:buNone/>
              <a:defRPr/>
            </a:lvl4pPr>
            <a:lvl5pPr marL="1828846" indent="0" algn="ctr">
              <a:buNone/>
              <a:defRPr/>
            </a:lvl5pPr>
            <a:lvl6pPr marL="2286057" indent="0" algn="ctr">
              <a:buNone/>
              <a:defRPr/>
            </a:lvl6pPr>
            <a:lvl7pPr marL="2743269" indent="0" algn="ctr">
              <a:buNone/>
              <a:defRPr/>
            </a:lvl7pPr>
            <a:lvl8pPr marL="3200480" indent="0" algn="ctr">
              <a:buNone/>
              <a:defRPr/>
            </a:lvl8pPr>
            <a:lvl9pPr marL="3657691" indent="0" algn="ctr">
              <a:buNone/>
              <a:defRPr/>
            </a:lvl9pPr>
          </a:lstStyle>
          <a:p>
            <a:r>
              <a:rPr lang="de-DE" dirty="0"/>
              <a:t>Ergänzende Informationen durch Klicken hinzufügen</a:t>
            </a:r>
          </a:p>
        </p:txBody>
      </p:sp>
      <p:sp>
        <p:nvSpPr>
          <p:cNvPr id="4" name="Rechteck 3"/>
          <p:cNvSpPr/>
          <p:nvPr userDrawn="1"/>
        </p:nvSpPr>
        <p:spPr>
          <a:xfrm>
            <a:off x="0" y="6237312"/>
            <a:ext cx="12192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35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aches 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5004" y="-32967"/>
            <a:ext cx="9387490" cy="666750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de-DE" dirty="0"/>
              <a:t>Folientitel durch Klicken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701498" y="1159703"/>
            <a:ext cx="10444804" cy="5040560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50369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Foli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32678" y="-33556"/>
            <a:ext cx="9354593" cy="666750"/>
          </a:xfrm>
        </p:spPr>
        <p:txBody>
          <a:bodyPr/>
          <a:lstStyle/>
          <a:p>
            <a:r>
              <a:rPr lang="de-DE" dirty="0"/>
              <a:t>Folientitel durch Klicken hinzufügen</a:t>
            </a:r>
          </a:p>
        </p:txBody>
      </p:sp>
    </p:spTree>
    <p:extLst>
      <p:ext uri="{BB962C8B-B14F-4D97-AF65-F5344CB8AC3E}">
        <p14:creationId xmlns:p14="http://schemas.microsoft.com/office/powerpoint/2010/main" val="483576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 descr="Hansalog_Logo m. Slogan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502074" y="163473"/>
            <a:ext cx="3275856" cy="536388"/>
          </a:xfrm>
          <a:prstGeom prst="rect">
            <a:avLst/>
          </a:prstGeom>
        </p:spPr>
      </p:pic>
      <p:sp>
        <p:nvSpPr>
          <p:cNvPr id="4" name="Line 3"/>
          <p:cNvSpPr>
            <a:spLocks noChangeShapeType="1"/>
          </p:cNvSpPr>
          <p:nvPr userDrawn="1"/>
        </p:nvSpPr>
        <p:spPr bwMode="auto">
          <a:xfrm>
            <a:off x="302005" y="811545"/>
            <a:ext cx="11552550" cy="0"/>
          </a:xfrm>
          <a:prstGeom prst="line">
            <a:avLst/>
          </a:prstGeom>
          <a:noFill/>
          <a:ln w="25400">
            <a:solidFill>
              <a:srgbClr val="4D4D4D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4466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6981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Au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11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484784"/>
            <a:ext cx="12192000" cy="4032448"/>
          </a:xfrm>
        </p:spPr>
        <p:txBody>
          <a:bodyPr lIns="108000" tIns="36000" rIns="108000" bIns="36000" anchor="ctr"/>
          <a:lstStyle>
            <a:lvl1pPr marL="0" indent="0" algn="ct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b="1">
                <a:latin typeface="Arial Narrow" panose="020B0606020202030204" pitchFamily="34" charset="0"/>
              </a:defRPr>
            </a:lvl1pPr>
            <a:lvl2pPr marL="457212" indent="0">
              <a:buNone/>
              <a:defRPr/>
            </a:lvl2pPr>
            <a:lvl3pPr marL="914423" indent="0">
              <a:buNone/>
              <a:defRPr/>
            </a:lvl3pPr>
            <a:lvl4pPr marL="1371634" indent="0">
              <a:buNone/>
              <a:defRPr/>
            </a:lvl4pPr>
            <a:lvl5pPr marL="1828846" indent="0">
              <a:buNone/>
              <a:defRPr/>
            </a:lvl5pPr>
          </a:lstStyle>
          <a:p>
            <a:pPr lvl="0"/>
            <a:r>
              <a:rPr lang="de-DE" dirty="0"/>
              <a:t>Aussage durch Klicken hinzufügen</a:t>
            </a:r>
          </a:p>
        </p:txBody>
      </p:sp>
      <p:pic>
        <p:nvPicPr>
          <p:cNvPr id="4" name="Grafik 3" descr="Hansalog_Logo m. Slogan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502074" y="163473"/>
            <a:ext cx="3275856" cy="536388"/>
          </a:xfrm>
          <a:prstGeom prst="rect">
            <a:avLst/>
          </a:prstGeom>
        </p:spPr>
      </p:pic>
      <p:sp>
        <p:nvSpPr>
          <p:cNvPr id="5" name="Line 3"/>
          <p:cNvSpPr>
            <a:spLocks noChangeShapeType="1"/>
          </p:cNvSpPr>
          <p:nvPr userDrawn="1"/>
        </p:nvSpPr>
        <p:spPr bwMode="auto">
          <a:xfrm>
            <a:off x="302005" y="811545"/>
            <a:ext cx="11552550" cy="0"/>
          </a:xfrm>
          <a:prstGeom prst="line">
            <a:avLst/>
          </a:prstGeom>
          <a:noFill/>
          <a:ln w="25400">
            <a:solidFill>
              <a:srgbClr val="4D4D4D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739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 U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742969" indent="-285757">
              <a:buSzPct val="100000"/>
              <a:buFont typeface="Wingdings" panose="05000000000000000000" pitchFamily="2" charset="2"/>
              <a:buChar char="§"/>
              <a:defRPr/>
            </a:lvl2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22785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47700" y="984026"/>
            <a:ext cx="10972800" cy="4411662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>
          <a:xfrm>
            <a:off x="2129367" y="304800"/>
            <a:ext cx="1219200" cy="9144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794581287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72-3F24-422B-A899-13BE26C701D8}" type="datetimeFigureOut">
              <a:rPr lang="de-DE" smtClean="0"/>
              <a:t>25.11.2019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30EDB-2B49-448A-AC9B-CAE56542CC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1327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72-3F24-422B-A899-13BE26C701D8}" type="datetimeFigureOut">
              <a:rPr lang="de-DE" smtClean="0"/>
              <a:t>25.11.2019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30EDB-2B49-448A-AC9B-CAE56542CC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9673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72-3F24-422B-A899-13BE26C701D8}" type="datetimeFigureOut">
              <a:rPr lang="de-DE" smtClean="0"/>
              <a:t>25.11.2019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30EDB-2B49-448A-AC9B-CAE56542CC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4885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72-3F24-422B-A899-13BE26C701D8}" type="datetimeFigureOut">
              <a:rPr lang="de-DE" smtClean="0"/>
              <a:t>25.11.2019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30EDB-2B49-448A-AC9B-CAE56542CC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9948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72-3F24-422B-A899-13BE26C701D8}" type="datetimeFigureOut">
              <a:rPr lang="de-DE" smtClean="0"/>
              <a:t>25.11.2019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30EDB-2B49-448A-AC9B-CAE56542CC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339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72-3F24-422B-A899-13BE26C701D8}" type="datetimeFigureOut">
              <a:rPr lang="de-DE" smtClean="0"/>
              <a:t>25.11.2019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30EDB-2B49-448A-AC9B-CAE56542CC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8580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72-3F24-422B-A899-13BE26C701D8}" type="datetimeFigureOut">
              <a:rPr lang="de-DE" smtClean="0"/>
              <a:t>25.11.2019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30EDB-2B49-448A-AC9B-CAE56542CC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5231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72-3F24-422B-A899-13BE26C701D8}" type="datetimeFigureOut">
              <a:rPr lang="de-DE" smtClean="0"/>
              <a:t>25.11.2019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30EDB-2B49-448A-AC9B-CAE56542CC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1442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72-3F24-422B-A899-13BE26C701D8}" type="datetimeFigureOut">
              <a:rPr lang="de-DE" smtClean="0"/>
              <a:t>25.11.2019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30EDB-2B49-448A-AC9B-CAE56542CC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1905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72-3F24-422B-A899-13BE26C701D8}" type="datetimeFigureOut">
              <a:rPr lang="de-DE" smtClean="0"/>
              <a:t>25.11.2019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30EDB-2B49-448A-AC9B-CAE56542CC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16079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A7072-3F24-422B-A899-13BE26C701D8}" type="datetimeFigureOut">
              <a:rPr lang="de-DE" smtClean="0"/>
              <a:t>25.11.2019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30EDB-2B49-448A-AC9B-CAE56542CC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2264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tif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ChangeArrowheads="1"/>
          </p:cNvSpPr>
          <p:nvPr userDrawn="1"/>
        </p:nvSpPr>
        <p:spPr bwMode="auto">
          <a:xfrm>
            <a:off x="0" y="6597650"/>
            <a:ext cx="4368800" cy="260350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/>
          <a:p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" name="Rectangle 30"/>
          <p:cNvSpPr>
            <a:spLocks noGrp="1" noChangeArrowheads="1"/>
          </p:cNvSpPr>
          <p:nvPr>
            <p:ph type="title"/>
          </p:nvPr>
        </p:nvSpPr>
        <p:spPr bwMode="auto">
          <a:xfrm>
            <a:off x="432678" y="-33556"/>
            <a:ext cx="9354593" cy="6667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Folientitel durch Klicken hinzufügen</a:t>
            </a:r>
            <a:endParaRPr lang="en-US" dirty="0"/>
          </a:p>
        </p:txBody>
      </p:sp>
      <p:sp>
        <p:nvSpPr>
          <p:cNvPr id="1030" name="Rectangle 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495" y="1302316"/>
            <a:ext cx="10457777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3" name="Textfeld 2"/>
          <p:cNvSpPr txBox="1"/>
          <p:nvPr userDrawn="1"/>
        </p:nvSpPr>
        <p:spPr>
          <a:xfrm>
            <a:off x="9463762" y="6671225"/>
            <a:ext cx="252389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Folie </a:t>
            </a:r>
            <a:fld id="{503A74CA-C86D-4F8F-B48B-F7715474076F}" type="slidenum">
              <a:rPr lang="de-DE" sz="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/>
              <a:t>‹Nr.›</a:t>
            </a:fld>
            <a:endParaRPr lang="de-DE" sz="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rafik 6" descr="Hansalog_Logo m. Slogan.tif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8502074" y="163473"/>
            <a:ext cx="3275856" cy="536388"/>
          </a:xfrm>
          <a:prstGeom prst="rect">
            <a:avLst/>
          </a:prstGeom>
        </p:spPr>
      </p:pic>
      <p:sp>
        <p:nvSpPr>
          <p:cNvPr id="8" name="Line 3"/>
          <p:cNvSpPr>
            <a:spLocks noChangeShapeType="1"/>
          </p:cNvSpPr>
          <p:nvPr userDrawn="1"/>
        </p:nvSpPr>
        <p:spPr bwMode="auto">
          <a:xfrm>
            <a:off x="302005" y="811545"/>
            <a:ext cx="11552550" cy="0"/>
          </a:xfrm>
          <a:prstGeom prst="line">
            <a:avLst/>
          </a:prstGeom>
          <a:noFill/>
          <a:ln w="25400">
            <a:solidFill>
              <a:srgbClr val="4D4D4D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50" r:id="rId3"/>
    <p:sldLayoutId id="2147483652" r:id="rId4"/>
    <p:sldLayoutId id="2147483655" r:id="rId5"/>
    <p:sldLayoutId id="2147483689" r:id="rId6"/>
    <p:sldLayoutId id="2147483657" r:id="rId7"/>
    <p:sldLayoutId id="2147483688" r:id="rId8"/>
    <p:sldLayoutId id="214748369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1" i="0" kern="1200" dirty="0">
          <a:solidFill>
            <a:srgbClr val="333333"/>
          </a:solidFill>
          <a:latin typeface="Arial" pitchFamily="34" charset="0"/>
          <a:ea typeface="+mn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12" algn="ctr" rtl="0" eaLnBrk="1" fontAlgn="base" hangingPunct="1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6pPr>
      <a:lvl7pPr marL="914423" algn="ctr" rtl="0" eaLnBrk="1" fontAlgn="base" hangingPunct="1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7pPr>
      <a:lvl8pPr marL="1371634" algn="ctr" rtl="0" eaLnBrk="1" fontAlgn="base" hangingPunct="1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8pPr>
      <a:lvl9pPr marL="1828846" algn="ctr" rtl="0" eaLnBrk="1" fontAlgn="base" hangingPunct="1">
        <a:spcBef>
          <a:spcPct val="0"/>
        </a:spcBef>
        <a:spcAft>
          <a:spcPct val="0"/>
        </a:spcAft>
        <a:defRPr sz="4401">
          <a:solidFill>
            <a:schemeClr val="tx2"/>
          </a:solidFill>
          <a:latin typeface="Arial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defRPr sz="2400" b="0" i="0">
          <a:solidFill>
            <a:srgbClr val="333333"/>
          </a:solidFill>
          <a:latin typeface="Arial Narrow"/>
          <a:ea typeface="+mn-ea"/>
          <a:cs typeface="Arial Narrow"/>
        </a:defRPr>
      </a:lvl1pPr>
      <a:lvl2pPr marL="742969" indent="-285757" algn="l" rtl="0" eaLnBrk="1" fontAlgn="base" hangingPunct="1">
        <a:spcBef>
          <a:spcPct val="20000"/>
        </a:spcBef>
        <a:spcAft>
          <a:spcPct val="0"/>
        </a:spcAft>
        <a:buSzPct val="150000"/>
        <a:buChar char="•"/>
        <a:defRPr sz="1800" b="0" i="0">
          <a:solidFill>
            <a:srgbClr val="333333"/>
          </a:solidFill>
          <a:latin typeface="Arial Narrow"/>
          <a:cs typeface="Arial Narrow"/>
        </a:defRPr>
      </a:lvl2pPr>
      <a:lvl3pPr marL="1143028" indent="-228606" algn="l" rtl="0" eaLnBrk="1" fontAlgn="base" hangingPunct="1">
        <a:spcBef>
          <a:spcPct val="20000"/>
        </a:spcBef>
        <a:spcAft>
          <a:spcPct val="0"/>
        </a:spcAft>
        <a:buFont typeface="Arial Narrow" pitchFamily="34" charset="0"/>
        <a:buChar char="–"/>
        <a:defRPr sz="1400" b="0" i="0">
          <a:solidFill>
            <a:srgbClr val="333333"/>
          </a:solidFill>
          <a:latin typeface="Arial Narrow"/>
          <a:cs typeface="Arial Narrow"/>
        </a:defRPr>
      </a:lvl3pPr>
      <a:lvl4pPr marL="1600240" indent="-228606" algn="l" rtl="0" eaLnBrk="1" fontAlgn="base" hangingPunct="1">
        <a:spcBef>
          <a:spcPct val="20000"/>
        </a:spcBef>
        <a:spcAft>
          <a:spcPct val="0"/>
        </a:spcAft>
        <a:buChar char="–"/>
        <a:defRPr sz="1400" b="0" i="0">
          <a:solidFill>
            <a:srgbClr val="333333"/>
          </a:solidFill>
          <a:latin typeface="Arial Narrow"/>
          <a:cs typeface="Arial Narrow"/>
        </a:defRPr>
      </a:lvl4pPr>
      <a:lvl5pPr marL="2057452" indent="-228606" algn="l" rtl="0" eaLnBrk="1" fontAlgn="base" hangingPunct="1">
        <a:spcBef>
          <a:spcPct val="20000"/>
        </a:spcBef>
        <a:spcAft>
          <a:spcPct val="0"/>
        </a:spcAft>
        <a:buChar char="»"/>
        <a:defRPr sz="1400" b="0" i="0">
          <a:solidFill>
            <a:srgbClr val="333333"/>
          </a:solidFill>
          <a:latin typeface="Arial Narrow"/>
          <a:cs typeface="Arial Narrow"/>
        </a:defRPr>
      </a:lvl5pPr>
      <a:lvl6pPr marL="2514663" indent="-228606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74" indent="-228606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86" indent="-228606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97" indent="-228606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A7072-3F24-422B-A899-13BE26C701D8}" type="datetimeFigureOut">
              <a:rPr lang="de-DE" smtClean="0"/>
              <a:t>25.11.2019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30EDB-2B49-448A-AC9B-CAE56542CC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78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10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10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knabke\Downloads\Fotolia_110766452_XXL.jp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9" y="230859"/>
            <a:ext cx="12101465" cy="64460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 descr="Hansalog_Logo m. Slogan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645" y="289882"/>
            <a:ext cx="5920966" cy="969497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018516" y="4176408"/>
            <a:ext cx="7501628" cy="1508095"/>
          </a:xfrm>
          <a:prstGeom prst="rect">
            <a:avLst/>
          </a:prstGeom>
          <a:noFill/>
        </p:spPr>
        <p:txBody>
          <a:bodyPr wrap="square" lIns="91428" tIns="45715" rIns="91428" bIns="45715">
            <a:spAutoFit/>
          </a:bodyPr>
          <a:lstStyle/>
          <a:p>
            <a:pPr>
              <a:defRPr/>
            </a:pPr>
            <a:r>
              <a:rPr lang="de-DE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Anwenderseminar</a:t>
            </a:r>
          </a:p>
          <a:p>
            <a:pPr>
              <a:defRPr/>
            </a:pPr>
            <a:r>
              <a:rPr lang="de-D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 Jahreswechsel 2019 / 2020</a:t>
            </a:r>
          </a:p>
          <a:p>
            <a:pPr>
              <a:defRPr/>
            </a:pPr>
            <a:endParaRPr lang="de-DE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C:\Users\vknabke\Downloads\seit1973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2192" y="5859363"/>
            <a:ext cx="832588" cy="606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626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vknabke\Desktop\Hansalog_Logo m. Slog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2" y="896906"/>
            <a:ext cx="7275391" cy="119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471461" y="3277062"/>
            <a:ext cx="632951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Status LN UI </a:t>
            </a:r>
            <a:br>
              <a:rPr lang="de-DE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de-DE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</a:p>
          <a:p>
            <a:pPr algn="ctr">
              <a:defRPr/>
            </a:pPr>
            <a:r>
              <a:rPr lang="de-DE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plus Optimierungen im Statistikmanager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461" y="4222318"/>
            <a:ext cx="2555914" cy="1851878"/>
          </a:xfrm>
          <a:prstGeom prst="rect">
            <a:avLst/>
          </a:prstGeom>
        </p:spPr>
      </p:pic>
      <p:sp>
        <p:nvSpPr>
          <p:cNvPr id="8" name="Line 13"/>
          <p:cNvSpPr>
            <a:spLocks noChangeShapeType="1"/>
          </p:cNvSpPr>
          <p:nvPr/>
        </p:nvSpPr>
        <p:spPr bwMode="auto">
          <a:xfrm>
            <a:off x="627961" y="2809302"/>
            <a:ext cx="10961784" cy="0"/>
          </a:xfrm>
          <a:prstGeom prst="line">
            <a:avLst/>
          </a:prstGeom>
          <a:ln w="50800">
            <a:solidFill>
              <a:srgbClr val="D77B1F"/>
            </a:solidFill>
            <a:headEnd/>
            <a:tailEnd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722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xmlns="" id="{689F4624-2713-4380-A876-FBE78D20A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LN UI – Vorteile im Startmenü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xmlns="" id="{404E4DD4-1DE6-4B97-B294-53CE07203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196" y="1325497"/>
            <a:ext cx="11227724" cy="5238824"/>
          </a:xfrm>
          <a:prstGeom prst="rect">
            <a:avLst/>
          </a:prstGeom>
        </p:spPr>
      </p:pic>
      <p:sp>
        <p:nvSpPr>
          <p:cNvPr id="14" name="Abgerundetes Rechteck 5">
            <a:extLst>
              <a:ext uri="{FF2B5EF4-FFF2-40B4-BE49-F238E27FC236}">
                <a16:creationId xmlns:a16="http://schemas.microsoft.com/office/drawing/2014/main" xmlns="" id="{9D52F713-088C-47C7-9BA6-8B3502260A66}"/>
              </a:ext>
            </a:extLst>
          </p:cNvPr>
          <p:cNvSpPr/>
          <p:nvPr/>
        </p:nvSpPr>
        <p:spPr>
          <a:xfrm>
            <a:off x="324195" y="1820715"/>
            <a:ext cx="3133899" cy="332282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Abgerundetes Rechteck 5">
            <a:extLst>
              <a:ext uri="{FF2B5EF4-FFF2-40B4-BE49-F238E27FC236}">
                <a16:creationId xmlns:a16="http://schemas.microsoft.com/office/drawing/2014/main" xmlns="" id="{5D0CF109-85BA-44C6-8591-23C262A2C0CF}"/>
              </a:ext>
            </a:extLst>
          </p:cNvPr>
          <p:cNvSpPr/>
          <p:nvPr/>
        </p:nvSpPr>
        <p:spPr>
          <a:xfrm>
            <a:off x="3693929" y="1913848"/>
            <a:ext cx="2706872" cy="332282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Abgerundetes Rechteck 5">
            <a:extLst>
              <a:ext uri="{FF2B5EF4-FFF2-40B4-BE49-F238E27FC236}">
                <a16:creationId xmlns:a16="http://schemas.microsoft.com/office/drawing/2014/main" xmlns="" id="{E4D70409-63EC-4BE8-9311-C5EE3CCE8964}"/>
              </a:ext>
            </a:extLst>
          </p:cNvPr>
          <p:cNvSpPr/>
          <p:nvPr/>
        </p:nvSpPr>
        <p:spPr>
          <a:xfrm>
            <a:off x="6636636" y="1963919"/>
            <a:ext cx="2706872" cy="332282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Abgerundetes Rechteck 5">
            <a:extLst>
              <a:ext uri="{FF2B5EF4-FFF2-40B4-BE49-F238E27FC236}">
                <a16:creationId xmlns:a16="http://schemas.microsoft.com/office/drawing/2014/main" xmlns="" id="{C499F78C-335F-4FFF-8A46-E3F315151F88}"/>
              </a:ext>
            </a:extLst>
          </p:cNvPr>
          <p:cNvSpPr/>
          <p:nvPr/>
        </p:nvSpPr>
        <p:spPr>
          <a:xfrm>
            <a:off x="9485128" y="1963919"/>
            <a:ext cx="2066792" cy="332282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19068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xmlns="" id="{689F4624-2713-4380-A876-FBE78D20A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LN UI – </a:t>
            </a:r>
            <a:r>
              <a:rPr lang="de-DE" kern="0" dirty="0">
                <a:solidFill>
                  <a:sysClr val="windowText" lastClr="000000"/>
                </a:solidFill>
                <a:latin typeface="Arial"/>
              </a:rPr>
              <a:t>Vorteile in Übersichtsmasken</a:t>
            </a: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4E2A5B40-633B-4EDA-B1DE-568C5A7FB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3320"/>
            <a:ext cx="12192000" cy="4857807"/>
          </a:xfrm>
          <a:prstGeom prst="rect">
            <a:avLst/>
          </a:prstGeom>
        </p:spPr>
      </p:pic>
      <p:sp>
        <p:nvSpPr>
          <p:cNvPr id="5" name="Abgerundetes Rechteck 5">
            <a:extLst>
              <a:ext uri="{FF2B5EF4-FFF2-40B4-BE49-F238E27FC236}">
                <a16:creationId xmlns:a16="http://schemas.microsoft.com/office/drawing/2014/main" xmlns="" id="{0A4BDCFA-EDB1-4F18-BA2D-4AC27A3092F1}"/>
              </a:ext>
            </a:extLst>
          </p:cNvPr>
          <p:cNvSpPr/>
          <p:nvPr/>
        </p:nvSpPr>
        <p:spPr>
          <a:xfrm>
            <a:off x="2979931" y="3882223"/>
            <a:ext cx="9212069" cy="554606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xmlns="" id="{D44F8D25-5AC2-424C-8960-F655CCA3B54A}"/>
              </a:ext>
            </a:extLst>
          </p:cNvPr>
          <p:cNvSpPr/>
          <p:nvPr/>
        </p:nvSpPr>
        <p:spPr>
          <a:xfrm>
            <a:off x="2979931" y="2398096"/>
            <a:ext cx="6935345" cy="1328001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C7FB0E7-FAA2-4DEA-AFE7-34D666B6B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8300" y="3889512"/>
            <a:ext cx="1138900" cy="71750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E0E6C550-2184-4D7C-9F22-B4869D3BF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7923" y="4034891"/>
            <a:ext cx="1358793" cy="2526776"/>
          </a:xfrm>
          <a:prstGeom prst="rect">
            <a:avLst/>
          </a:prstGeom>
        </p:spPr>
      </p:pic>
      <p:sp>
        <p:nvSpPr>
          <p:cNvPr id="8" name="Abgerundetes Rechteck 5">
            <a:extLst>
              <a:ext uri="{FF2B5EF4-FFF2-40B4-BE49-F238E27FC236}">
                <a16:creationId xmlns:a16="http://schemas.microsoft.com/office/drawing/2014/main" xmlns="" id="{4CFC01AB-7C3E-4DE7-9F39-E6B012FD3274}"/>
              </a:ext>
            </a:extLst>
          </p:cNvPr>
          <p:cNvSpPr/>
          <p:nvPr/>
        </p:nvSpPr>
        <p:spPr>
          <a:xfrm>
            <a:off x="5950989" y="1670858"/>
            <a:ext cx="973513" cy="254850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52315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0457" y="1229559"/>
            <a:ext cx="10861010" cy="5382268"/>
          </a:xfrm>
        </p:spPr>
        <p:txBody>
          <a:bodyPr/>
          <a:lstStyle/>
          <a:p>
            <a:endParaRPr lang="de-DE" dirty="0"/>
          </a:p>
          <a:p>
            <a:pPr>
              <a:buBlip>
                <a:blip r:embed="rId2"/>
              </a:buBlip>
            </a:pPr>
            <a:r>
              <a:rPr lang="de-DE" sz="3200" dirty="0"/>
              <a:t> Neuinstallationen erfolgen immer auf LN UI</a:t>
            </a:r>
          </a:p>
          <a:p>
            <a:pPr>
              <a:buBlip>
                <a:blip r:embed="rId2"/>
              </a:buBlip>
            </a:pPr>
            <a:r>
              <a:rPr lang="de-DE" sz="3200" dirty="0"/>
              <a:t> Ca. 40 Migrationen von ERP, LN auf LN UI erfolgreich</a:t>
            </a:r>
            <a:br>
              <a:rPr lang="de-DE" sz="3200" dirty="0"/>
            </a:br>
            <a:r>
              <a:rPr lang="de-DE" sz="3200" dirty="0"/>
              <a:t>      abgeschlossen</a:t>
            </a:r>
          </a:p>
          <a:p>
            <a:pPr>
              <a:buBlip>
                <a:blip r:embed="rId2"/>
              </a:buBlip>
            </a:pPr>
            <a:r>
              <a:rPr lang="de-DE" sz="3200" dirty="0"/>
              <a:t> Ca. 20 Migrationen auf LN UI beauftragt</a:t>
            </a:r>
          </a:p>
          <a:p>
            <a:pPr>
              <a:buBlip>
                <a:blip r:embed="rId2"/>
              </a:buBlip>
            </a:pPr>
            <a:r>
              <a:rPr lang="de-DE" sz="3200" dirty="0"/>
              <a:t> Stetige Erweiterung der Funktionalitäten</a:t>
            </a:r>
          </a:p>
          <a:p>
            <a:pPr>
              <a:buBlip>
                <a:blip r:embed="rId2"/>
              </a:buBlip>
            </a:pPr>
            <a:r>
              <a:rPr lang="de-DE" sz="3200" dirty="0"/>
              <a:t> Browserfunktionalität sehr stabil</a:t>
            </a:r>
          </a:p>
          <a:p>
            <a:pPr>
              <a:buBlip>
                <a:blip r:embed="rId2"/>
              </a:buBlip>
            </a:pPr>
            <a:r>
              <a:rPr lang="de-DE" sz="3200" dirty="0"/>
              <a:t> Serverupdates i.V. mit LN UI-Umstellung konstanter Prozess </a:t>
            </a:r>
          </a:p>
          <a:p>
            <a:pPr>
              <a:buBlip>
                <a:blip r:embed="rId2"/>
              </a:buBlip>
            </a:pPr>
            <a:r>
              <a:rPr lang="de-DE" sz="3200" dirty="0"/>
              <a:t> Version LN UI 10.6 wird 2020 bereitgestellt</a:t>
            </a:r>
          </a:p>
          <a:p>
            <a:endParaRPr 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50457" y="-238961"/>
            <a:ext cx="8024676" cy="932542"/>
          </a:xfrm>
        </p:spPr>
        <p:txBody>
          <a:bodyPr/>
          <a:lstStyle/>
          <a:p>
            <a:r>
              <a:rPr lang="de-DE" dirty="0"/>
              <a:t>LN UI – ein paar interessante Informationen </a:t>
            </a:r>
          </a:p>
        </p:txBody>
      </p:sp>
    </p:spTree>
    <p:extLst>
      <p:ext uri="{BB962C8B-B14F-4D97-AF65-F5344CB8AC3E}">
        <p14:creationId xmlns:p14="http://schemas.microsoft.com/office/powerpoint/2010/main" val="26147180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de-DE" dirty="0"/>
              <a:t>Neuerungen im Statistikmanager</a:t>
            </a:r>
            <a:endParaRPr lang="de-DE" sz="4800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cxnSp>
        <p:nvCxnSpPr>
          <p:cNvPr id="8" name="Gerade Verbindung 7"/>
          <p:cNvCxnSpPr/>
          <p:nvPr/>
        </p:nvCxnSpPr>
        <p:spPr>
          <a:xfrm>
            <a:off x="685800" y="2914650"/>
            <a:ext cx="10820400" cy="0"/>
          </a:xfrm>
          <a:prstGeom prst="line">
            <a:avLst/>
          </a:prstGeom>
          <a:ln>
            <a:solidFill>
              <a:srgbClr val="DF9817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48C020B4-EAA9-4E20-8BD3-4C31DBF1E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67" y="937995"/>
            <a:ext cx="11815233" cy="3007739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xmlns="" id="{A1C359A0-A8CB-469F-AA1E-1657AF9CE922}"/>
              </a:ext>
            </a:extLst>
          </p:cNvPr>
          <p:cNvSpPr/>
          <p:nvPr/>
        </p:nvSpPr>
        <p:spPr>
          <a:xfrm>
            <a:off x="186267" y="4250535"/>
            <a:ext cx="580998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Blip>
                <a:blip r:embed="rId4"/>
              </a:buBlip>
            </a:pPr>
            <a:r>
              <a:rPr lang="de-DE" dirty="0"/>
              <a:t> Definition der Auswertung mit Neu oder Doppelklick </a:t>
            </a:r>
          </a:p>
          <a:p>
            <a:endParaRPr lang="de-DE" dirty="0"/>
          </a:p>
          <a:p>
            <a:pPr>
              <a:buBlip>
                <a:blip r:embed="rId4"/>
              </a:buBlip>
            </a:pPr>
            <a:r>
              <a:rPr lang="de-DE" dirty="0"/>
              <a:t> Auswertung mit Leben füllen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8D104808-56D0-4EC8-BED6-7FD280DE7E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1893" y="4042917"/>
            <a:ext cx="6263332" cy="100626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9B608CC3-6314-4C36-BBD3-CE6F142EDC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1893" y="5049178"/>
            <a:ext cx="6263332" cy="1298396"/>
          </a:xfrm>
          <a:prstGeom prst="rect">
            <a:avLst/>
          </a:prstGeom>
        </p:spPr>
      </p:pic>
      <p:sp>
        <p:nvSpPr>
          <p:cNvPr id="12" name="Abgerundetes Rechteck 5">
            <a:extLst>
              <a:ext uri="{FF2B5EF4-FFF2-40B4-BE49-F238E27FC236}">
                <a16:creationId xmlns:a16="http://schemas.microsoft.com/office/drawing/2014/main" xmlns="" id="{FA0F64A6-D654-48BC-BC3E-4388B2AFFF27}"/>
              </a:ext>
            </a:extLst>
          </p:cNvPr>
          <p:cNvSpPr/>
          <p:nvPr/>
        </p:nvSpPr>
        <p:spPr>
          <a:xfrm>
            <a:off x="8545004" y="4042917"/>
            <a:ext cx="1478943" cy="246625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xmlns="" id="{D2653DA0-4615-4B7C-AD2A-5AB2893B66DE}"/>
              </a:ext>
            </a:extLst>
          </p:cNvPr>
          <p:cNvCxnSpPr>
            <a:cxnSpLocks/>
          </p:cNvCxnSpPr>
          <p:nvPr/>
        </p:nvCxnSpPr>
        <p:spPr>
          <a:xfrm flipV="1">
            <a:off x="839585" y="1763487"/>
            <a:ext cx="556508" cy="1853291"/>
          </a:xfrm>
          <a:prstGeom prst="straightConnector1">
            <a:avLst/>
          </a:prstGeom>
          <a:ln>
            <a:solidFill>
              <a:srgbClr val="D76E1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bgerundetes Rechteck 5">
            <a:extLst>
              <a:ext uri="{FF2B5EF4-FFF2-40B4-BE49-F238E27FC236}">
                <a16:creationId xmlns:a16="http://schemas.microsoft.com/office/drawing/2014/main" xmlns="" id="{7997F2E6-1DF7-44CB-8CDA-6D6944586B5F}"/>
              </a:ext>
            </a:extLst>
          </p:cNvPr>
          <p:cNvSpPr/>
          <p:nvPr/>
        </p:nvSpPr>
        <p:spPr>
          <a:xfrm>
            <a:off x="7066061" y="4519835"/>
            <a:ext cx="1751368" cy="246625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Abgerundetes Rechteck 5">
            <a:extLst>
              <a:ext uri="{FF2B5EF4-FFF2-40B4-BE49-F238E27FC236}">
                <a16:creationId xmlns:a16="http://schemas.microsoft.com/office/drawing/2014/main" xmlns="" id="{F2933FD0-CB4F-4102-A4A3-95EB0955F294}"/>
              </a:ext>
            </a:extLst>
          </p:cNvPr>
          <p:cNvSpPr/>
          <p:nvPr/>
        </p:nvSpPr>
        <p:spPr>
          <a:xfrm>
            <a:off x="10760529" y="4802553"/>
            <a:ext cx="1354696" cy="246625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Abgerundetes Rechteck 5">
            <a:extLst>
              <a:ext uri="{FF2B5EF4-FFF2-40B4-BE49-F238E27FC236}">
                <a16:creationId xmlns:a16="http://schemas.microsoft.com/office/drawing/2014/main" xmlns="" id="{62311071-560A-4A9B-ABF8-11115D1EB868}"/>
              </a:ext>
            </a:extLst>
          </p:cNvPr>
          <p:cNvSpPr/>
          <p:nvPr/>
        </p:nvSpPr>
        <p:spPr>
          <a:xfrm>
            <a:off x="8817428" y="6011685"/>
            <a:ext cx="2496193" cy="246625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10A78317-0329-4B8F-8256-503E9CAA8F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267" y="5381483"/>
            <a:ext cx="5251683" cy="452868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734D9D48-D81E-48B3-A562-ABF80F4F86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83" y="5462040"/>
            <a:ext cx="1154804" cy="387418"/>
          </a:xfrm>
          <a:prstGeom prst="rect">
            <a:avLst/>
          </a:prstGeom>
        </p:spPr>
      </p:pic>
      <p:sp>
        <p:nvSpPr>
          <p:cNvPr id="20" name="Abgerundetes Rechteck 5">
            <a:extLst>
              <a:ext uri="{FF2B5EF4-FFF2-40B4-BE49-F238E27FC236}">
                <a16:creationId xmlns:a16="http://schemas.microsoft.com/office/drawing/2014/main" xmlns="" id="{1A9C1F89-D337-4206-BE25-421858079601}"/>
              </a:ext>
            </a:extLst>
          </p:cNvPr>
          <p:cNvSpPr/>
          <p:nvPr/>
        </p:nvSpPr>
        <p:spPr>
          <a:xfrm>
            <a:off x="186267" y="5446934"/>
            <a:ext cx="1301711" cy="387417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2321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94466" y="-33556"/>
            <a:ext cx="9492806" cy="666750"/>
          </a:xfrm>
        </p:spPr>
        <p:txBody>
          <a:bodyPr/>
          <a:lstStyle/>
          <a:p>
            <a:pPr lvl="0">
              <a:defRPr/>
            </a:pPr>
            <a:r>
              <a:rPr lang="de-DE" dirty="0"/>
              <a:t>Statistikmanager – Selektion Haupttabelle</a:t>
            </a:r>
            <a:endParaRPr lang="de-DE" sz="4800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E2FAE184-4DF5-48B6-AF40-483393A20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65" y="1222778"/>
            <a:ext cx="11603069" cy="3315163"/>
          </a:xfrm>
          <a:prstGeom prst="rect">
            <a:avLst/>
          </a:prstGeom>
        </p:spPr>
      </p:pic>
      <p:sp>
        <p:nvSpPr>
          <p:cNvPr id="5" name="Abgerundetes Rechteck 5">
            <a:extLst>
              <a:ext uri="{FF2B5EF4-FFF2-40B4-BE49-F238E27FC236}">
                <a16:creationId xmlns:a16="http://schemas.microsoft.com/office/drawing/2014/main" xmlns="" id="{2E7B5800-6495-462D-B196-A89BB52BD5DA}"/>
              </a:ext>
            </a:extLst>
          </p:cNvPr>
          <p:cNvSpPr/>
          <p:nvPr/>
        </p:nvSpPr>
        <p:spPr>
          <a:xfrm>
            <a:off x="8945217" y="2385257"/>
            <a:ext cx="1478943" cy="246625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A175F0BB-6395-469B-81EC-1B9387601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465" y="2880359"/>
            <a:ext cx="11031489" cy="204816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2C19F611-8FF3-44A6-81B8-E5E28148FA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3562" y="3790916"/>
            <a:ext cx="5896798" cy="2772162"/>
          </a:xfrm>
          <a:prstGeom prst="rect">
            <a:avLst/>
          </a:prstGeom>
        </p:spPr>
      </p:pic>
      <p:sp>
        <p:nvSpPr>
          <p:cNvPr id="9" name="Abgerundetes Rechteck 5">
            <a:extLst>
              <a:ext uri="{FF2B5EF4-FFF2-40B4-BE49-F238E27FC236}">
                <a16:creationId xmlns:a16="http://schemas.microsoft.com/office/drawing/2014/main" xmlns="" id="{BCD895F6-DBC4-4DA8-95F4-B4C52218A42C}"/>
              </a:ext>
            </a:extLst>
          </p:cNvPr>
          <p:cNvSpPr/>
          <p:nvPr/>
        </p:nvSpPr>
        <p:spPr>
          <a:xfrm>
            <a:off x="4133562" y="6139598"/>
            <a:ext cx="4962730" cy="269153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xmlns="" id="{55240FB3-A6DB-4F71-9EF3-458908141CD0}"/>
              </a:ext>
            </a:extLst>
          </p:cNvPr>
          <p:cNvCxnSpPr/>
          <p:nvPr/>
        </p:nvCxnSpPr>
        <p:spPr>
          <a:xfrm>
            <a:off x="1335819" y="4928520"/>
            <a:ext cx="3601941" cy="13689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D9720166-9AD3-48AB-920E-A9FD1C6E0D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756" y="5907647"/>
            <a:ext cx="1066949" cy="323895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xmlns="" id="{3B33FA55-2095-454F-A6C0-98F43D19CCF9}"/>
              </a:ext>
            </a:extLst>
          </p:cNvPr>
          <p:cNvSpPr txBox="1"/>
          <p:nvPr/>
        </p:nvSpPr>
        <p:spPr>
          <a:xfrm>
            <a:off x="428756" y="5519310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Primärtabelle definiert</a:t>
            </a:r>
          </a:p>
        </p:txBody>
      </p:sp>
    </p:spTree>
    <p:extLst>
      <p:ext uri="{BB962C8B-B14F-4D97-AF65-F5344CB8AC3E}">
        <p14:creationId xmlns:p14="http://schemas.microsoft.com/office/powerpoint/2010/main" val="17369314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de-DE" dirty="0"/>
              <a:t>Statistikmanager – Parameter anlegen</a:t>
            </a:r>
            <a:endParaRPr lang="de-DE" sz="4800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48435676-AC28-434F-8044-CB600ECA1E98}"/>
              </a:ext>
            </a:extLst>
          </p:cNvPr>
          <p:cNvSpPr txBox="1"/>
          <p:nvPr/>
        </p:nvSpPr>
        <p:spPr>
          <a:xfrm>
            <a:off x="8903889" y="5442046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Parameter definiert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8197C3F8-DB9A-490F-AD42-7AA0C36AF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349" y="5822064"/>
            <a:ext cx="1571844" cy="40963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283E3CF5-7FFB-4CC4-BFAA-B89C953C3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02" y="1082726"/>
            <a:ext cx="11844867" cy="4052370"/>
          </a:xfrm>
          <a:prstGeom prst="rect">
            <a:avLst/>
          </a:prstGeom>
        </p:spPr>
      </p:pic>
      <p:sp>
        <p:nvSpPr>
          <p:cNvPr id="4" name="Abgerundetes Rechteck 5">
            <a:extLst>
              <a:ext uri="{FF2B5EF4-FFF2-40B4-BE49-F238E27FC236}">
                <a16:creationId xmlns:a16="http://schemas.microsoft.com/office/drawing/2014/main" xmlns="" id="{495DD36C-6EC7-4C5C-A60E-388E06A62832}"/>
              </a:ext>
            </a:extLst>
          </p:cNvPr>
          <p:cNvSpPr/>
          <p:nvPr/>
        </p:nvSpPr>
        <p:spPr>
          <a:xfrm>
            <a:off x="951498" y="4192757"/>
            <a:ext cx="1446645" cy="863599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Abgerundetes Rechteck 5">
            <a:extLst>
              <a:ext uri="{FF2B5EF4-FFF2-40B4-BE49-F238E27FC236}">
                <a16:creationId xmlns:a16="http://schemas.microsoft.com/office/drawing/2014/main" xmlns="" id="{B51FCD68-5478-4A4C-919F-1D1B2BC00B07}"/>
              </a:ext>
            </a:extLst>
          </p:cNvPr>
          <p:cNvSpPr/>
          <p:nvPr/>
        </p:nvSpPr>
        <p:spPr>
          <a:xfrm>
            <a:off x="8226974" y="4185726"/>
            <a:ext cx="1339720" cy="870629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CFF94D71-C749-4F07-970D-867C248D6A01}"/>
              </a:ext>
            </a:extLst>
          </p:cNvPr>
          <p:cNvSpPr/>
          <p:nvPr/>
        </p:nvSpPr>
        <p:spPr>
          <a:xfrm>
            <a:off x="262085" y="5452732"/>
            <a:ext cx="672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Blip>
                <a:blip r:embed="rId5"/>
              </a:buBlip>
            </a:pPr>
            <a:r>
              <a:rPr lang="de-DE" dirty="0"/>
              <a:t> Aufruf des Parameters mit eingeschlossenen Prozentzeichen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EE54EE44-2659-4769-959F-F751967408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021" y="5872963"/>
            <a:ext cx="4725059" cy="533474"/>
          </a:xfrm>
          <a:prstGeom prst="rect">
            <a:avLst/>
          </a:prstGeom>
        </p:spPr>
      </p:pic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xmlns="" id="{179C51FD-B726-40E6-9F3B-C70D7995A9CA}"/>
              </a:ext>
            </a:extLst>
          </p:cNvPr>
          <p:cNvCxnSpPr/>
          <p:nvPr/>
        </p:nvCxnSpPr>
        <p:spPr>
          <a:xfrm flipV="1">
            <a:off x="3916392" y="4408098"/>
            <a:ext cx="4580627" cy="153550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116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7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de-DE" dirty="0"/>
              <a:t>Statistikmanager – Selektion der Datenbereiche</a:t>
            </a:r>
            <a:endParaRPr lang="de-DE" sz="4800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B81A2157-7882-4C06-BD60-EB0A703C6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94" y="977157"/>
            <a:ext cx="8599949" cy="2570376"/>
          </a:xfrm>
          <a:prstGeom prst="rect">
            <a:avLst/>
          </a:prstGeom>
        </p:spPr>
      </p:pic>
      <p:sp>
        <p:nvSpPr>
          <p:cNvPr id="5" name="Abgerundetes Rechteck 5">
            <a:extLst>
              <a:ext uri="{FF2B5EF4-FFF2-40B4-BE49-F238E27FC236}">
                <a16:creationId xmlns:a16="http://schemas.microsoft.com/office/drawing/2014/main" xmlns="" id="{7A500471-8AFB-4E42-9F28-AFF987BD3B3E}"/>
              </a:ext>
            </a:extLst>
          </p:cNvPr>
          <p:cNvSpPr/>
          <p:nvPr/>
        </p:nvSpPr>
        <p:spPr>
          <a:xfrm>
            <a:off x="4816719" y="2062313"/>
            <a:ext cx="586510" cy="400063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B349A650-395A-4EA2-B496-8A55450E9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229" y="1674677"/>
            <a:ext cx="6296904" cy="1933845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E14FA5E8-2648-47E1-8E49-28D5D4E4F14C}"/>
              </a:ext>
            </a:extLst>
          </p:cNvPr>
          <p:cNvSpPr/>
          <p:nvPr/>
        </p:nvSpPr>
        <p:spPr>
          <a:xfrm>
            <a:off x="260328" y="6075614"/>
            <a:ext cx="5014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Blip>
                <a:blip r:embed="rId5"/>
              </a:buBlip>
            </a:pPr>
            <a:r>
              <a:rPr lang="de-DE" dirty="0"/>
              <a:t>Austrittsdatum ist größer / gleich 30.06.2019 </a:t>
            </a:r>
            <a:br>
              <a:rPr lang="de-DE" dirty="0"/>
            </a:br>
            <a:r>
              <a:rPr lang="de-DE" dirty="0"/>
              <a:t>    oder = 0 (kein Austritt hinterlegt)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8E4B5028-6DE5-41EA-A4E8-C5265BE565FC}"/>
              </a:ext>
            </a:extLst>
          </p:cNvPr>
          <p:cNvSpPr txBox="1"/>
          <p:nvPr/>
        </p:nvSpPr>
        <p:spPr>
          <a:xfrm>
            <a:off x="9370545" y="5706282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Selektion definiert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xmlns="" id="{0DF81ACD-A5F8-4DB3-867C-C81C98C534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6314" y="6076469"/>
            <a:ext cx="1581371" cy="400106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xmlns="" id="{E2E377AA-85A9-4315-A5EC-D5B5DEB4363C}"/>
              </a:ext>
            </a:extLst>
          </p:cNvPr>
          <p:cNvSpPr/>
          <p:nvPr/>
        </p:nvSpPr>
        <p:spPr>
          <a:xfrm>
            <a:off x="5523255" y="3310947"/>
            <a:ext cx="2991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5"/>
              </a:buBlip>
            </a:pPr>
            <a:r>
              <a:rPr lang="de-DE" dirty="0"/>
              <a:t> Feldauswahl nur aus </a:t>
            </a:r>
            <a:br>
              <a:rPr lang="de-DE" dirty="0"/>
            </a:br>
            <a:r>
              <a:rPr lang="de-DE" dirty="0"/>
              <a:t>     der Haupttabelle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7B9E1F60-53DE-445C-8CFF-93730DC65F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1627" y="2942410"/>
            <a:ext cx="3284788" cy="383670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8ADFE417-8504-48ED-8DE6-297F1D0F9B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894" y="3550536"/>
            <a:ext cx="7528564" cy="2198937"/>
          </a:xfrm>
          <a:prstGeom prst="rect">
            <a:avLst/>
          </a:prstGeom>
        </p:spPr>
      </p:pic>
      <p:sp>
        <p:nvSpPr>
          <p:cNvPr id="15" name="Abgerundetes Rechteck 5">
            <a:extLst>
              <a:ext uri="{FF2B5EF4-FFF2-40B4-BE49-F238E27FC236}">
                <a16:creationId xmlns:a16="http://schemas.microsoft.com/office/drawing/2014/main" xmlns="" id="{06F56D9C-2737-4816-BAD1-8CEB6260DA86}"/>
              </a:ext>
            </a:extLst>
          </p:cNvPr>
          <p:cNvSpPr/>
          <p:nvPr/>
        </p:nvSpPr>
        <p:spPr>
          <a:xfrm>
            <a:off x="591852" y="5328111"/>
            <a:ext cx="4039876" cy="378171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4771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2" grpId="0"/>
      <p:bldP spid="14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94466" y="-33556"/>
            <a:ext cx="9492806" cy="666750"/>
          </a:xfrm>
        </p:spPr>
        <p:txBody>
          <a:bodyPr/>
          <a:lstStyle/>
          <a:p>
            <a:pPr lvl="0">
              <a:defRPr/>
            </a:pPr>
            <a:r>
              <a:rPr lang="de-DE" dirty="0"/>
              <a:t>Statistikmanager – Selektion Auswertungsfelder</a:t>
            </a:r>
            <a:endParaRPr lang="de-DE" sz="4800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3EFBF23D-8BEF-4098-B874-97B188649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66" y="1011341"/>
            <a:ext cx="11393490" cy="3067478"/>
          </a:xfrm>
          <a:prstGeom prst="rect">
            <a:avLst/>
          </a:prstGeom>
        </p:spPr>
      </p:pic>
      <p:sp>
        <p:nvSpPr>
          <p:cNvPr id="15" name="Abgerundetes Rechteck 5">
            <a:extLst>
              <a:ext uri="{FF2B5EF4-FFF2-40B4-BE49-F238E27FC236}">
                <a16:creationId xmlns:a16="http://schemas.microsoft.com/office/drawing/2014/main" xmlns="" id="{74F056AD-1E0C-4D4E-9041-73A9B35DFAD5}"/>
              </a:ext>
            </a:extLst>
          </p:cNvPr>
          <p:cNvSpPr/>
          <p:nvPr/>
        </p:nvSpPr>
        <p:spPr>
          <a:xfrm>
            <a:off x="8308329" y="2421767"/>
            <a:ext cx="1478943" cy="246625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58E0BE14-2A5B-46CF-9979-24891DA2E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466" y="1011341"/>
            <a:ext cx="4969225" cy="5846659"/>
          </a:xfrm>
          <a:prstGeom prst="rect">
            <a:avLst/>
          </a:prstGeom>
        </p:spPr>
      </p:pic>
      <p:sp>
        <p:nvSpPr>
          <p:cNvPr id="17" name="Abgerundetes Rechteck 5">
            <a:extLst>
              <a:ext uri="{FF2B5EF4-FFF2-40B4-BE49-F238E27FC236}">
                <a16:creationId xmlns:a16="http://schemas.microsoft.com/office/drawing/2014/main" xmlns="" id="{CFF453F6-EA23-4FE3-98D2-653E5FD014E2}"/>
              </a:ext>
            </a:extLst>
          </p:cNvPr>
          <p:cNvSpPr/>
          <p:nvPr/>
        </p:nvSpPr>
        <p:spPr>
          <a:xfrm>
            <a:off x="1419849" y="1527687"/>
            <a:ext cx="795031" cy="250313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C06C4D41-D6ED-403F-BAEB-3C24C1572C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5297" y="1778000"/>
            <a:ext cx="2838846" cy="2886478"/>
          </a:xfrm>
          <a:prstGeom prst="rect">
            <a:avLst/>
          </a:prstGeom>
        </p:spPr>
      </p:pic>
      <p:sp>
        <p:nvSpPr>
          <p:cNvPr id="21" name="Abgerundetes Rechteck 5">
            <a:extLst>
              <a:ext uri="{FF2B5EF4-FFF2-40B4-BE49-F238E27FC236}">
                <a16:creationId xmlns:a16="http://schemas.microsoft.com/office/drawing/2014/main" xmlns="" id="{81AE2FA0-4107-40C3-814C-CCBD901521A9}"/>
              </a:ext>
            </a:extLst>
          </p:cNvPr>
          <p:cNvSpPr/>
          <p:nvPr/>
        </p:nvSpPr>
        <p:spPr>
          <a:xfrm>
            <a:off x="2055297" y="2156147"/>
            <a:ext cx="2730063" cy="265620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9EF3F97C-FFAE-450F-93B7-A2F68E7BF5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9049" y="3315530"/>
            <a:ext cx="5191850" cy="2753109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xmlns="" id="{C5CC328D-F3F6-4FBD-B623-FD99096594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3021" y="4543774"/>
            <a:ext cx="5344271" cy="2172003"/>
          </a:xfrm>
          <a:prstGeom prst="rect">
            <a:avLst/>
          </a:prstGeom>
        </p:spPr>
      </p:pic>
      <p:sp>
        <p:nvSpPr>
          <p:cNvPr id="24" name="Abgerundetes Rechteck 5" descr="kklasdklölkasj&#10;">
            <a:extLst>
              <a:ext uri="{FF2B5EF4-FFF2-40B4-BE49-F238E27FC236}">
                <a16:creationId xmlns:a16="http://schemas.microsoft.com/office/drawing/2014/main" xmlns="" id="{F7F6B9A5-1A72-4188-8195-BBA51197B16E}"/>
              </a:ext>
            </a:extLst>
          </p:cNvPr>
          <p:cNvSpPr/>
          <p:nvPr/>
        </p:nvSpPr>
        <p:spPr>
          <a:xfrm>
            <a:off x="2862569" y="5397076"/>
            <a:ext cx="1478943" cy="246625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xmlns="" id="{11D39883-95E1-4725-96C4-5E277BF2F262}"/>
              </a:ext>
            </a:extLst>
          </p:cNvPr>
          <p:cNvSpPr txBox="1"/>
          <p:nvPr/>
        </p:nvSpPr>
        <p:spPr>
          <a:xfrm>
            <a:off x="4901021" y="5651626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Feldauswahl per Doppelklick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xmlns="" id="{7FD574A4-5499-4C78-ABA9-3F00CEEB5D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1989" y="1862834"/>
            <a:ext cx="4657819" cy="133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220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1" grpId="0" animBg="1"/>
      <p:bldP spid="24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de-DE" dirty="0"/>
              <a:t>Statistikmanager – Ergebnis Feldauswahl</a:t>
            </a:r>
            <a:endParaRPr lang="de-DE" sz="4800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0847093F-C2AD-4CBD-89D9-B077B1B5F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23" y="985496"/>
            <a:ext cx="11488753" cy="4887007"/>
          </a:xfrm>
          <a:prstGeom prst="rect">
            <a:avLst/>
          </a:prstGeom>
        </p:spPr>
      </p:pic>
      <p:sp>
        <p:nvSpPr>
          <p:cNvPr id="5" name="Abgerundetes Rechteck 5">
            <a:extLst>
              <a:ext uri="{FF2B5EF4-FFF2-40B4-BE49-F238E27FC236}">
                <a16:creationId xmlns:a16="http://schemas.microsoft.com/office/drawing/2014/main" xmlns="" id="{4DA87242-AD47-41E8-B66E-F907BFC5D324}"/>
              </a:ext>
            </a:extLst>
          </p:cNvPr>
          <p:cNvSpPr/>
          <p:nvPr/>
        </p:nvSpPr>
        <p:spPr>
          <a:xfrm>
            <a:off x="9182089" y="1548007"/>
            <a:ext cx="1478943" cy="246625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E6EDDBEA-67C4-439E-85F9-F732239FE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526" y="2085786"/>
            <a:ext cx="5191850" cy="26864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40DB50C3-A7C9-474F-BA0A-41790B4E5F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4639" y="4171575"/>
            <a:ext cx="9337361" cy="2686425"/>
          </a:xfrm>
          <a:prstGeom prst="rect">
            <a:avLst/>
          </a:prstGeom>
        </p:spPr>
      </p:pic>
      <p:sp>
        <p:nvSpPr>
          <p:cNvPr id="10" name="Abgerundetes Rechteck 5">
            <a:extLst>
              <a:ext uri="{FF2B5EF4-FFF2-40B4-BE49-F238E27FC236}">
                <a16:creationId xmlns:a16="http://schemas.microsoft.com/office/drawing/2014/main" xmlns="" id="{F701E9DE-D1ED-4196-B3D0-C52AEE2DACC2}"/>
              </a:ext>
            </a:extLst>
          </p:cNvPr>
          <p:cNvSpPr/>
          <p:nvPr/>
        </p:nvSpPr>
        <p:spPr>
          <a:xfrm>
            <a:off x="1694169" y="3305685"/>
            <a:ext cx="977911" cy="2211195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5">
            <a:extLst>
              <a:ext uri="{FF2B5EF4-FFF2-40B4-BE49-F238E27FC236}">
                <a16:creationId xmlns:a16="http://schemas.microsoft.com/office/drawing/2014/main" xmlns="" id="{F9AC48F2-3702-417C-BF01-F7D101DB3877}"/>
              </a:ext>
            </a:extLst>
          </p:cNvPr>
          <p:cNvSpPr/>
          <p:nvPr/>
        </p:nvSpPr>
        <p:spPr>
          <a:xfrm>
            <a:off x="2964169" y="5511099"/>
            <a:ext cx="8628391" cy="259781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xmlns="" id="{3335D2C8-A2C3-43E3-8025-38DF4CD98ABD}"/>
              </a:ext>
            </a:extLst>
          </p:cNvPr>
          <p:cNvSpPr txBox="1"/>
          <p:nvPr/>
        </p:nvSpPr>
        <p:spPr>
          <a:xfrm>
            <a:off x="74145" y="5872503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Ausgabefelder definiert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92B165EB-EE3B-4185-8912-73AB8D530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024" y="6292615"/>
            <a:ext cx="943107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561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0457" y="1229559"/>
            <a:ext cx="10861010" cy="5382268"/>
          </a:xfrm>
        </p:spPr>
        <p:txBody>
          <a:bodyPr/>
          <a:lstStyle/>
          <a:p>
            <a:endParaRPr lang="de-DE" dirty="0"/>
          </a:p>
          <a:p>
            <a:pPr>
              <a:buBlip>
                <a:blip r:embed="rId2"/>
              </a:buBlip>
            </a:pPr>
            <a:r>
              <a:rPr lang="de-DE" dirty="0"/>
              <a:t> Alter des Mitarbeiters auf Basis vom Geburtsdatum (Konstante ALTER)</a:t>
            </a:r>
          </a:p>
          <a:p>
            <a:pPr>
              <a:buBlip>
                <a:blip r:embed="rId2"/>
              </a:buBlip>
            </a:pPr>
            <a:r>
              <a:rPr lang="de-DE" dirty="0"/>
              <a:t> Betriebszugehörigkeit auf Basis vom Eintrittsdatum (ZUGEH)</a:t>
            </a:r>
          </a:p>
          <a:p>
            <a:pPr>
              <a:buBlip>
                <a:blip r:embed="rId2"/>
              </a:buBlip>
            </a:pPr>
            <a:r>
              <a:rPr lang="de-DE" dirty="0"/>
              <a:t> Betriebszugehörigkeit auf Basis vom rechnerischen Eintrittsdatum (RZUGEH)</a:t>
            </a:r>
          </a:p>
          <a:p>
            <a:pPr>
              <a:buBlip>
                <a:blip r:embed="rId2"/>
              </a:buBlip>
            </a:pPr>
            <a:endParaRPr lang="de-DE" dirty="0"/>
          </a:p>
          <a:p>
            <a:pPr>
              <a:buBlip>
                <a:blip r:embed="rId2"/>
              </a:buBlip>
            </a:pPr>
            <a:r>
              <a:rPr lang="de-DE" dirty="0"/>
              <a:t> Bei den Kostanten ALTER, ZUGEH und RZUGEH können als zusätzliche Kriterien</a:t>
            </a:r>
            <a:br>
              <a:rPr lang="de-DE" dirty="0"/>
            </a:br>
            <a:r>
              <a:rPr lang="de-DE" dirty="0"/>
              <a:t>     JA (Jahresanfang) und JE (Jahresende) berücksichtigt werden</a:t>
            </a:r>
          </a:p>
          <a:p>
            <a:endParaRPr lang="de-DE" dirty="0"/>
          </a:p>
          <a:p>
            <a:r>
              <a:rPr lang="de-DE" dirty="0"/>
              <a:t>Ausgabefeld Betriebszugehörigkeit auf Basis vom Eintritt zum Jahresende</a:t>
            </a:r>
            <a:br>
              <a:rPr lang="de-DE" dirty="0"/>
            </a:br>
            <a:endParaRPr lang="de-DE" dirty="0"/>
          </a:p>
          <a:p>
            <a:r>
              <a:rPr lang="de-DE" dirty="0"/>
              <a:t>ZUGEH([Abrechnungskreis],[Personalnummer],JE)</a:t>
            </a:r>
          </a:p>
          <a:p>
            <a:endParaRPr lang="de-DE" dirty="0"/>
          </a:p>
          <a:p>
            <a:r>
              <a:rPr lang="de-DE" dirty="0"/>
              <a:t>Ergebnis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endParaRPr lang="de-DE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50457" y="-238961"/>
            <a:ext cx="8024676" cy="932542"/>
          </a:xfrm>
        </p:spPr>
        <p:txBody>
          <a:bodyPr/>
          <a:lstStyle/>
          <a:p>
            <a:r>
              <a:rPr lang="de-DE" dirty="0"/>
              <a:t>Statistikmanager – Abfragekonstanten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xmlns="" id="{D3097FCE-377D-492E-8174-60E01641A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57" y="5023355"/>
            <a:ext cx="7020905" cy="33342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7F9E4F12-227B-4DF8-AE6C-663D05443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2888" y="6340736"/>
            <a:ext cx="2143424" cy="25721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8B557C0F-8AF4-4C1A-BB79-427005E1E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7937" y="6293104"/>
            <a:ext cx="2514951" cy="35247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1A2CB1D4-DCD4-4FBC-A950-EE7F6F2F7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2931" y="6036857"/>
            <a:ext cx="4525006" cy="69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952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de-DE" dirty="0"/>
              <a:t>Statistikmanager – Selektion in Abfragefeld</a:t>
            </a:r>
            <a:endParaRPr lang="de-DE" sz="4800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CFF94D71-C749-4F07-970D-867C248D6A01}"/>
              </a:ext>
            </a:extLst>
          </p:cNvPr>
          <p:cNvSpPr/>
          <p:nvPr/>
        </p:nvSpPr>
        <p:spPr>
          <a:xfrm>
            <a:off x="301470" y="6063135"/>
            <a:ext cx="109767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3"/>
              </a:buBlip>
            </a:pPr>
            <a:r>
              <a:rPr lang="de-DE" dirty="0"/>
              <a:t> Hole den abgerechneten Betrag aus der Lohnart 25, aus Abrechnungskreis 500 für den Monat 08 </a:t>
            </a:r>
            <a:br>
              <a:rPr lang="de-DE" dirty="0"/>
            </a:br>
            <a:r>
              <a:rPr lang="de-DE" dirty="0"/>
              <a:t>     und das Jahr 2019 mit der Personalnummer aus dem Feld [180]</a:t>
            </a:r>
            <a:br>
              <a:rPr lang="de-DE" dirty="0"/>
            </a:br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C4CAAB25-E0BF-48CF-9CE7-C0662790A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406" y="1287690"/>
            <a:ext cx="4338605" cy="151882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913C19F2-B221-4619-B68B-E2C64BE56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6834" y="871865"/>
            <a:ext cx="2760841" cy="112543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65467099-D2E9-496C-B863-B7BB20C996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470" y="948144"/>
            <a:ext cx="7436424" cy="3785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A75D496B-9C23-456C-B2CD-E81C9C12ED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78" y="1326644"/>
            <a:ext cx="6613394" cy="4689372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50967A2C-E9A3-4592-8316-448A553FCE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5239" y="5426524"/>
            <a:ext cx="3357859" cy="284172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F7E4A968-8746-4D96-9482-7BAADD3CD8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07" y="4920352"/>
            <a:ext cx="4208333" cy="497537"/>
          </a:xfrm>
          <a:prstGeom prst="rect">
            <a:avLst/>
          </a:prstGeom>
        </p:spPr>
      </p:pic>
      <p:sp>
        <p:nvSpPr>
          <p:cNvPr id="4" name="Abgerundetes Rechteck 5">
            <a:extLst>
              <a:ext uri="{FF2B5EF4-FFF2-40B4-BE49-F238E27FC236}">
                <a16:creationId xmlns:a16="http://schemas.microsoft.com/office/drawing/2014/main" xmlns="" id="{495DD36C-6EC7-4C5C-A60E-388E06A62832}"/>
              </a:ext>
            </a:extLst>
          </p:cNvPr>
          <p:cNvSpPr/>
          <p:nvPr/>
        </p:nvSpPr>
        <p:spPr>
          <a:xfrm>
            <a:off x="430907" y="4887121"/>
            <a:ext cx="10661702" cy="497538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Abgerundetes Rechteck 5">
            <a:extLst>
              <a:ext uri="{FF2B5EF4-FFF2-40B4-BE49-F238E27FC236}">
                <a16:creationId xmlns:a16="http://schemas.microsoft.com/office/drawing/2014/main" xmlns="" id="{B51FCD68-5478-4A4C-919F-1D1B2BC00B07}"/>
              </a:ext>
            </a:extLst>
          </p:cNvPr>
          <p:cNvSpPr/>
          <p:nvPr/>
        </p:nvSpPr>
        <p:spPr>
          <a:xfrm>
            <a:off x="1357731" y="5417354"/>
            <a:ext cx="7924292" cy="257939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8668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de-DE" dirty="0"/>
              <a:t>Statistikmanager – Ausgabe in Excel</a:t>
            </a:r>
            <a:endParaRPr lang="de-DE" sz="4800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xmlns="" id="{7AB55979-D5D0-4A3E-A7F9-82CCF6056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5" y="3940269"/>
            <a:ext cx="12059450" cy="129692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91D3670F-3891-4994-8404-27763E7BA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10" y="1025843"/>
            <a:ext cx="8013551" cy="2811564"/>
          </a:xfrm>
          <a:prstGeom prst="rect">
            <a:avLst/>
          </a:prstGeom>
        </p:spPr>
      </p:pic>
      <p:sp>
        <p:nvSpPr>
          <p:cNvPr id="4" name="Abgerundetes Rechteck 5">
            <a:extLst>
              <a:ext uri="{FF2B5EF4-FFF2-40B4-BE49-F238E27FC236}">
                <a16:creationId xmlns:a16="http://schemas.microsoft.com/office/drawing/2014/main" xmlns="" id="{495DD36C-6EC7-4C5C-A60E-388E06A62832}"/>
              </a:ext>
            </a:extLst>
          </p:cNvPr>
          <p:cNvSpPr/>
          <p:nvPr/>
        </p:nvSpPr>
        <p:spPr>
          <a:xfrm>
            <a:off x="7106176" y="1592240"/>
            <a:ext cx="1088918" cy="251050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ACBB5E50-EFE3-4EFC-B6CF-34E588A444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6497" y="1025843"/>
            <a:ext cx="3528592" cy="1891112"/>
          </a:xfrm>
          <a:prstGeom prst="rect">
            <a:avLst/>
          </a:prstGeom>
        </p:spPr>
      </p:pic>
      <p:sp>
        <p:nvSpPr>
          <p:cNvPr id="12" name="Abgerundetes Rechteck 5">
            <a:extLst>
              <a:ext uri="{FF2B5EF4-FFF2-40B4-BE49-F238E27FC236}">
                <a16:creationId xmlns:a16="http://schemas.microsoft.com/office/drawing/2014/main" xmlns="" id="{7BCCF3CE-5E90-46D7-A842-25685591A68F}"/>
              </a:ext>
            </a:extLst>
          </p:cNvPr>
          <p:cNvSpPr/>
          <p:nvPr/>
        </p:nvSpPr>
        <p:spPr>
          <a:xfrm>
            <a:off x="8486497" y="1408802"/>
            <a:ext cx="390084" cy="212444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Abgerundetes Rechteck 5">
            <a:extLst>
              <a:ext uri="{FF2B5EF4-FFF2-40B4-BE49-F238E27FC236}">
                <a16:creationId xmlns:a16="http://schemas.microsoft.com/office/drawing/2014/main" xmlns="" id="{0D5616AD-5694-4418-8639-81984FBCE97D}"/>
              </a:ext>
            </a:extLst>
          </p:cNvPr>
          <p:cNvSpPr/>
          <p:nvPr/>
        </p:nvSpPr>
        <p:spPr>
          <a:xfrm>
            <a:off x="132549" y="4089222"/>
            <a:ext cx="11993175" cy="188823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xmlns="" id="{55F8A197-D126-4EDC-B618-5CFBAE9BE308}"/>
              </a:ext>
            </a:extLst>
          </p:cNvPr>
          <p:cNvCxnSpPr>
            <a:cxnSpLocks/>
          </p:cNvCxnSpPr>
          <p:nvPr/>
        </p:nvCxnSpPr>
        <p:spPr>
          <a:xfrm flipH="1" flipV="1">
            <a:off x="241070" y="4230057"/>
            <a:ext cx="121240" cy="12230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hteck 18">
            <a:extLst>
              <a:ext uri="{FF2B5EF4-FFF2-40B4-BE49-F238E27FC236}">
                <a16:creationId xmlns:a16="http://schemas.microsoft.com/office/drawing/2014/main" xmlns="" id="{F9552F6E-A3DF-4CF2-8B87-67BD20AF7E5E}"/>
              </a:ext>
            </a:extLst>
          </p:cNvPr>
          <p:cNvSpPr/>
          <p:nvPr/>
        </p:nvSpPr>
        <p:spPr>
          <a:xfrm>
            <a:off x="241069" y="5378027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Blip>
                <a:blip r:embed="rId6"/>
              </a:buBlip>
            </a:pPr>
            <a:r>
              <a:rPr lang="de-DE" sz="1600" dirty="0"/>
              <a:t> Überschrift in Fett aus Excel-Vorlage Jubiläum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xmlns="" id="{E9BA951F-17C2-43E4-ADEF-4229F04EDC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6497" y="2811136"/>
            <a:ext cx="2972215" cy="352474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xmlns="" id="{4F0EA057-306D-4096-88F8-7D7749777CF8}"/>
              </a:ext>
            </a:extLst>
          </p:cNvPr>
          <p:cNvSpPr/>
          <p:nvPr/>
        </p:nvSpPr>
        <p:spPr>
          <a:xfrm>
            <a:off x="241069" y="5747358"/>
            <a:ext cx="5702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6"/>
              </a:buBlip>
            </a:pPr>
            <a:r>
              <a:rPr lang="de-DE" sz="1600" dirty="0"/>
              <a:t> Ermittlung Betriebszugehörigkeit über Konstante ZUGEH</a:t>
            </a:r>
            <a:br>
              <a:rPr lang="de-DE" sz="1600" dirty="0"/>
            </a:br>
            <a:r>
              <a:rPr lang="de-DE" sz="1600" dirty="0"/>
              <a:t>     plus Markierung bei 10 Jahren über Excel-Vorlage  </a:t>
            </a:r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xmlns="" id="{EE53144E-9F4E-4AEB-8502-B5F0BD76A5DB}"/>
              </a:ext>
            </a:extLst>
          </p:cNvPr>
          <p:cNvCxnSpPr>
            <a:cxnSpLocks/>
          </p:cNvCxnSpPr>
          <p:nvPr/>
        </p:nvCxnSpPr>
        <p:spPr>
          <a:xfrm flipV="1">
            <a:off x="4380807" y="4841603"/>
            <a:ext cx="1968670" cy="12750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hteck 25">
            <a:extLst>
              <a:ext uri="{FF2B5EF4-FFF2-40B4-BE49-F238E27FC236}">
                <a16:creationId xmlns:a16="http://schemas.microsoft.com/office/drawing/2014/main" xmlns="" id="{F753E42B-65A5-4AB7-9135-847BDC2CC095}"/>
              </a:ext>
            </a:extLst>
          </p:cNvPr>
          <p:cNvSpPr/>
          <p:nvPr/>
        </p:nvSpPr>
        <p:spPr>
          <a:xfrm>
            <a:off x="6445590" y="5386145"/>
            <a:ext cx="56801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6"/>
              </a:buBlip>
            </a:pPr>
            <a:r>
              <a:rPr lang="de-DE" dirty="0"/>
              <a:t> </a:t>
            </a:r>
            <a:r>
              <a:rPr lang="de-DE" sz="1600" dirty="0"/>
              <a:t>Betrag aus Lohnart 5 und Lohnart 25 plus Summierung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xmlns="" id="{D87A0B3C-E274-4B56-B3D2-C5370B04388D}"/>
              </a:ext>
            </a:extLst>
          </p:cNvPr>
          <p:cNvSpPr/>
          <p:nvPr/>
        </p:nvSpPr>
        <p:spPr>
          <a:xfrm>
            <a:off x="6445590" y="5719764"/>
            <a:ext cx="57464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6"/>
              </a:buBlip>
            </a:pPr>
            <a:r>
              <a:rPr lang="de-DE" dirty="0"/>
              <a:t> </a:t>
            </a:r>
            <a:r>
              <a:rPr lang="de-DE" sz="1600" dirty="0"/>
              <a:t>Farbliche Markierung der Betragswerte aus Excel-Vorlage</a:t>
            </a:r>
          </a:p>
        </p:txBody>
      </p: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xmlns="" id="{DA69769A-0E6C-4533-B7F3-D7ED38F4F52E}"/>
              </a:ext>
            </a:extLst>
          </p:cNvPr>
          <p:cNvCxnSpPr>
            <a:cxnSpLocks/>
          </p:cNvCxnSpPr>
          <p:nvPr/>
        </p:nvCxnSpPr>
        <p:spPr>
          <a:xfrm flipV="1">
            <a:off x="9227127" y="5269116"/>
            <a:ext cx="560144" cy="29357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bgerundetes Rechteck 5">
            <a:extLst>
              <a:ext uri="{FF2B5EF4-FFF2-40B4-BE49-F238E27FC236}">
                <a16:creationId xmlns:a16="http://schemas.microsoft.com/office/drawing/2014/main" xmlns="" id="{EC48B2CA-B179-4684-B19D-B67111941E3E}"/>
              </a:ext>
            </a:extLst>
          </p:cNvPr>
          <p:cNvSpPr/>
          <p:nvPr/>
        </p:nvSpPr>
        <p:spPr>
          <a:xfrm>
            <a:off x="8772245" y="4284446"/>
            <a:ext cx="2300308" cy="984670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3" name="Grafik 32">
            <a:extLst>
              <a:ext uri="{FF2B5EF4-FFF2-40B4-BE49-F238E27FC236}">
                <a16:creationId xmlns:a16="http://schemas.microsoft.com/office/drawing/2014/main" xmlns="" id="{98C59A4B-856A-4BD9-92F0-C071BB49BA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1243" y="2488173"/>
            <a:ext cx="4984618" cy="1265062"/>
          </a:xfrm>
          <a:prstGeom prst="rect">
            <a:avLst/>
          </a:prstGeom>
        </p:spPr>
      </p:pic>
      <p:sp>
        <p:nvSpPr>
          <p:cNvPr id="34" name="Abgerundetes Rechteck 5">
            <a:extLst>
              <a:ext uri="{FF2B5EF4-FFF2-40B4-BE49-F238E27FC236}">
                <a16:creationId xmlns:a16="http://schemas.microsoft.com/office/drawing/2014/main" xmlns="" id="{CF3C1B8F-40C2-4B53-80AA-88204B47A955}"/>
              </a:ext>
            </a:extLst>
          </p:cNvPr>
          <p:cNvSpPr/>
          <p:nvPr/>
        </p:nvSpPr>
        <p:spPr>
          <a:xfrm>
            <a:off x="7342261" y="2494424"/>
            <a:ext cx="1088918" cy="1305010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48812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22" grpId="0"/>
      <p:bldP spid="26" grpId="0"/>
      <p:bldP spid="29" grpId="0"/>
      <p:bldP spid="32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de-DE" dirty="0"/>
              <a:t>Statistikmanager – Auswertungslauf als Job</a:t>
            </a:r>
            <a:endParaRPr lang="de-DE" sz="4800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A4A979B1-15DC-49A7-8356-883F6AB84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2423" y="978154"/>
            <a:ext cx="2676899" cy="1600423"/>
          </a:xfrm>
          <a:prstGeom prst="rect">
            <a:avLst/>
          </a:prstGeom>
        </p:spPr>
      </p:pic>
      <p:sp>
        <p:nvSpPr>
          <p:cNvPr id="4" name="Abgerundetes Rechteck 5">
            <a:extLst>
              <a:ext uri="{FF2B5EF4-FFF2-40B4-BE49-F238E27FC236}">
                <a16:creationId xmlns:a16="http://schemas.microsoft.com/office/drawing/2014/main" xmlns="" id="{495DD36C-6EC7-4C5C-A60E-388E06A62832}"/>
              </a:ext>
            </a:extLst>
          </p:cNvPr>
          <p:cNvSpPr/>
          <p:nvPr/>
        </p:nvSpPr>
        <p:spPr>
          <a:xfrm>
            <a:off x="9082423" y="978154"/>
            <a:ext cx="1016197" cy="490438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1C3632E0-BFC3-43DD-B81B-776406E92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627" y="4325661"/>
            <a:ext cx="5718373" cy="225331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005D7FDA-9903-4409-84ED-6DCAA0E03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678" y="978154"/>
            <a:ext cx="7403276" cy="300254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7D6E36C9-EE7F-4B69-8F91-9819918BF1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5954" y="2572108"/>
            <a:ext cx="4258030" cy="136708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D72AE875-6F4E-4461-8126-821F53105C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918" y="4325661"/>
            <a:ext cx="6039693" cy="1581371"/>
          </a:xfrm>
          <a:prstGeom prst="rect">
            <a:avLst/>
          </a:prstGeom>
        </p:spPr>
      </p:pic>
      <p:sp>
        <p:nvSpPr>
          <p:cNvPr id="12" name="Abgerundetes Rechteck 5">
            <a:extLst>
              <a:ext uri="{FF2B5EF4-FFF2-40B4-BE49-F238E27FC236}">
                <a16:creationId xmlns:a16="http://schemas.microsoft.com/office/drawing/2014/main" xmlns="" id="{7BCCF3CE-5E90-46D7-A842-25685591A68F}"/>
              </a:ext>
            </a:extLst>
          </p:cNvPr>
          <p:cNvSpPr/>
          <p:nvPr/>
        </p:nvSpPr>
        <p:spPr>
          <a:xfrm>
            <a:off x="3706089" y="3362773"/>
            <a:ext cx="2051244" cy="617927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Abgerundetes Rechteck 5">
            <a:extLst>
              <a:ext uri="{FF2B5EF4-FFF2-40B4-BE49-F238E27FC236}">
                <a16:creationId xmlns:a16="http://schemas.microsoft.com/office/drawing/2014/main" xmlns="" id="{0D5616AD-5694-4418-8639-81984FBCE97D}"/>
              </a:ext>
            </a:extLst>
          </p:cNvPr>
          <p:cNvSpPr/>
          <p:nvPr/>
        </p:nvSpPr>
        <p:spPr>
          <a:xfrm>
            <a:off x="1106823" y="5128670"/>
            <a:ext cx="2830177" cy="778361"/>
          </a:xfrm>
          <a:prstGeom prst="roundRect">
            <a:avLst/>
          </a:prstGeom>
          <a:noFill/>
          <a:ln>
            <a:solidFill>
              <a:srgbClr val="D76E1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xmlns="" id="{55F8A197-D126-4EDC-B618-5CFBAE9BE308}"/>
              </a:ext>
            </a:extLst>
          </p:cNvPr>
          <p:cNvCxnSpPr/>
          <p:nvPr/>
        </p:nvCxnSpPr>
        <p:spPr>
          <a:xfrm flipV="1">
            <a:off x="3310467" y="3980700"/>
            <a:ext cx="626533" cy="114797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2663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de-DE" dirty="0"/>
              <a:t>Neuerungen im Statistikmanager</a:t>
            </a:r>
            <a:endParaRPr lang="de-DE" sz="4800" kern="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xmlns="" id="{2A5118C0-DB4E-4048-838B-D5D58030AFAF}"/>
              </a:ext>
            </a:extLst>
          </p:cNvPr>
          <p:cNvSpPr/>
          <p:nvPr/>
        </p:nvSpPr>
        <p:spPr>
          <a:xfrm>
            <a:off x="374044" y="1435694"/>
            <a:ext cx="1147233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3"/>
              </a:buBlip>
            </a:pPr>
            <a:r>
              <a:rPr lang="de-DE" sz="3200" dirty="0"/>
              <a:t> </a:t>
            </a:r>
            <a:r>
              <a:rPr lang="de-DE" sz="3200" kern="0" dirty="0">
                <a:solidFill>
                  <a:sysClr val="window" lastClr="FFFFFF">
                    <a:lumMod val="50000"/>
                  </a:sysClr>
                </a:solidFill>
                <a:latin typeface="Calibri" pitchFamily="34" charset="0"/>
              </a:rPr>
              <a:t>Übersichtlichere Darstellung über Dashboard</a:t>
            </a:r>
          </a:p>
          <a:p>
            <a:pPr>
              <a:buBlip>
                <a:blip r:embed="rId3"/>
              </a:buBlip>
            </a:pPr>
            <a:r>
              <a:rPr lang="de-DE" sz="3200" kern="0" dirty="0">
                <a:solidFill>
                  <a:sysClr val="window" lastClr="FFFFFF">
                    <a:lumMod val="50000"/>
                  </a:sysClr>
                </a:solidFill>
                <a:latin typeface="Calibri" pitchFamily="34" charset="0"/>
              </a:rPr>
              <a:t> Vereinfachte Selektionsmöglichkeiten</a:t>
            </a:r>
          </a:p>
          <a:p>
            <a:pPr>
              <a:buBlip>
                <a:blip r:embed="rId3"/>
              </a:buBlip>
            </a:pPr>
            <a:r>
              <a:rPr lang="de-DE" sz="3200" kern="0" dirty="0">
                <a:solidFill>
                  <a:sysClr val="window" lastClr="FFFFFF">
                    <a:lumMod val="50000"/>
                  </a:sysClr>
                </a:solidFill>
                <a:latin typeface="Calibri" pitchFamily="34" charset="0"/>
              </a:rPr>
              <a:t> Neue Abfragekonstanten</a:t>
            </a:r>
          </a:p>
          <a:p>
            <a:pPr>
              <a:buBlip>
                <a:blip r:embed="rId3"/>
              </a:buBlip>
            </a:pPr>
            <a:r>
              <a:rPr lang="de-DE" sz="3200" kern="0" dirty="0">
                <a:solidFill>
                  <a:sysClr val="window" lastClr="FFFFFF">
                    <a:lumMod val="50000"/>
                  </a:sysClr>
                </a:solidFill>
                <a:latin typeface="Calibri" pitchFamily="34" charset="0"/>
              </a:rPr>
              <a:t> Variable Auswertungsparameter</a:t>
            </a:r>
          </a:p>
          <a:p>
            <a:pPr>
              <a:buBlip>
                <a:blip r:embed="rId3"/>
              </a:buBlip>
            </a:pPr>
            <a:r>
              <a:rPr lang="de-DE" sz="3200" kern="0" dirty="0">
                <a:solidFill>
                  <a:sysClr val="window" lastClr="FFFFFF">
                    <a:lumMod val="50000"/>
                  </a:sysClr>
                </a:solidFill>
                <a:latin typeface="Calibri" pitchFamily="34" charset="0"/>
              </a:rPr>
              <a:t> Direkter Schnellaufruf der Statistik</a:t>
            </a:r>
          </a:p>
          <a:p>
            <a:pPr>
              <a:buBlip>
                <a:blip r:embed="rId3"/>
              </a:buBlip>
            </a:pPr>
            <a:r>
              <a:rPr lang="de-DE" sz="3200" kern="0" dirty="0">
                <a:solidFill>
                  <a:sysClr val="window" lastClr="FFFFFF">
                    <a:lumMod val="50000"/>
                  </a:sysClr>
                </a:solidFill>
                <a:latin typeface="Calibri" pitchFamily="34" charset="0"/>
              </a:rPr>
              <a:t> Aufruf von vordefinierten Excel-Templates (wie in HR-Analyse)</a:t>
            </a:r>
          </a:p>
          <a:p>
            <a:pPr>
              <a:buBlip>
                <a:blip r:embed="rId3"/>
              </a:buBlip>
            </a:pPr>
            <a:r>
              <a:rPr lang="de-DE" sz="3200" kern="0" dirty="0">
                <a:solidFill>
                  <a:sysClr val="window" lastClr="FFFFFF">
                    <a:lumMod val="50000"/>
                  </a:sysClr>
                </a:solidFill>
                <a:latin typeface="Calibri" pitchFamily="34" charset="0"/>
              </a:rPr>
              <a:t> Auswertungsläufe als Job</a:t>
            </a:r>
          </a:p>
          <a:p>
            <a:pPr>
              <a:buBlip>
                <a:blip r:embed="rId3"/>
              </a:buBlip>
            </a:pPr>
            <a:endParaRPr lang="de-DE" sz="3200" kern="0" dirty="0">
              <a:solidFill>
                <a:sysClr val="window" lastClr="FFFFFF">
                  <a:lumMod val="50000"/>
                </a:sysClr>
              </a:solidFill>
              <a:latin typeface="Calibri" pitchFamily="34" charset="0"/>
            </a:endParaRPr>
          </a:p>
          <a:p>
            <a:pPr>
              <a:buBlip>
                <a:blip r:embed="rId3"/>
              </a:buBlip>
            </a:pPr>
            <a:r>
              <a:rPr lang="de-DE" sz="3200" kern="0" dirty="0">
                <a:solidFill>
                  <a:sysClr val="window" lastClr="FFFFFF">
                    <a:lumMod val="50000"/>
                  </a:sysClr>
                </a:solidFill>
                <a:latin typeface="Calibri" pitchFamily="34" charset="0"/>
              </a:rPr>
              <a:t> </a:t>
            </a:r>
            <a:r>
              <a:rPr lang="de-DE" sz="3200" b="1" kern="0" dirty="0">
                <a:solidFill>
                  <a:sysClr val="window" lastClr="FFFFFF">
                    <a:lumMod val="50000"/>
                  </a:sysClr>
                </a:solidFill>
                <a:latin typeface="Calibri" pitchFamily="34" charset="0"/>
              </a:rPr>
              <a:t>Portalanbindung geplant</a:t>
            </a:r>
          </a:p>
          <a:p>
            <a:pPr>
              <a:buBlip>
                <a:blip r:embed="rId3"/>
              </a:buBlip>
            </a:pPr>
            <a:endParaRPr lang="de-DE" sz="3200" kern="0" dirty="0">
              <a:solidFill>
                <a:sysClr val="window" lastClr="FFFFFF">
                  <a:lumMod val="50000"/>
                </a:sysClr>
              </a:solidFill>
              <a:latin typeface="Calibri" pitchFamily="34" charset="0"/>
            </a:endParaRPr>
          </a:p>
          <a:p>
            <a:pPr>
              <a:buBlip>
                <a:blip r:embed="rId3"/>
              </a:buBlip>
            </a:pPr>
            <a:endParaRPr lang="de-DE" sz="3200" kern="0" dirty="0">
              <a:solidFill>
                <a:sysClr val="window" lastClr="FFFFFF">
                  <a:lumMod val="50000"/>
                </a:sysClr>
              </a:solidFill>
              <a:latin typeface="Calibri" pitchFamily="34" charset="0"/>
            </a:endParaRPr>
          </a:p>
          <a:p>
            <a:pPr>
              <a:buBlip>
                <a:blip r:embed="rId3"/>
              </a:buBlip>
            </a:pP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26815234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Neuerungen im Statistikmanager</a:t>
            </a:r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685800" y="1812471"/>
            <a:ext cx="10820399" cy="78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lvl="0" algn="ctr">
              <a:defRPr/>
            </a:pPr>
            <a:r>
              <a:rPr lang="de-DE"/>
              <a:t>Neuerungen im Statistikmanager</a:t>
            </a:r>
            <a:endParaRPr kumimoji="0" lang="de-DE" sz="3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cxnSp>
        <p:nvCxnSpPr>
          <p:cNvPr id="8" name="Gerade Verbindung 7"/>
          <p:cNvCxnSpPr/>
          <p:nvPr/>
        </p:nvCxnSpPr>
        <p:spPr>
          <a:xfrm>
            <a:off x="685800" y="2914650"/>
            <a:ext cx="10820400" cy="0"/>
          </a:xfrm>
          <a:prstGeom prst="line">
            <a:avLst/>
          </a:prstGeom>
          <a:ln>
            <a:solidFill>
              <a:srgbClr val="DF9817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" name="Inhaltsplatzhalter 2"/>
          <p:cNvSpPr txBox="1">
            <a:spLocks/>
          </p:cNvSpPr>
          <p:nvPr/>
        </p:nvSpPr>
        <p:spPr bwMode="auto">
          <a:xfrm>
            <a:off x="1014412" y="3214688"/>
            <a:ext cx="4348163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Wingdings" pitchFamily="2" charset="2"/>
              <a:buNone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Wingdings" pitchFamily="2" charset="2"/>
              <a:buChar char="Ø"/>
              <a:defRPr sz="22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Wingdings" pitchFamily="2" charset="2"/>
              <a:buChar char="Ø"/>
              <a:defRPr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rgbClr val="00FF00"/>
              </a:buClr>
              <a:buSzPct val="80000"/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rgbClr val="00FF00"/>
              </a:buClr>
              <a:buSzPct val="80000"/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rgbClr val="00FF00"/>
              </a:buClr>
              <a:buSzPct val="80000"/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rgbClr val="00FF00"/>
              </a:buClr>
              <a:buSzPct val="80000"/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Wingdings" pitchFamily="2" charset="2"/>
              <a:buNone/>
              <a:tabLst/>
              <a:defRPr/>
            </a:pPr>
            <a:endParaRPr kumimoji="0" lang="de-DE" sz="280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Wingdings" pitchFamily="2" charset="2"/>
              <a:buNone/>
              <a:tabLst/>
              <a:defRPr/>
            </a:pPr>
            <a:endParaRPr kumimoji="0" lang="de-DE" sz="280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Wingdings" pitchFamily="2" charset="2"/>
              <a:buNone/>
              <a:tabLst/>
              <a:defRPr/>
            </a:pPr>
            <a:endParaRPr kumimoji="0" lang="de-DE" sz="280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1" name="Inhaltsplatzhalter 2"/>
          <p:cNvSpPr txBox="1">
            <a:spLocks/>
          </p:cNvSpPr>
          <p:nvPr/>
        </p:nvSpPr>
        <p:spPr bwMode="auto">
          <a:xfrm>
            <a:off x="1314449" y="3187704"/>
            <a:ext cx="4781551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Wingdings" pitchFamily="2" charset="2"/>
              <a:buNone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Wingdings" pitchFamily="2" charset="2"/>
              <a:buChar char="Ø"/>
              <a:defRPr sz="22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80000"/>
              <a:buFont typeface="Wingdings" pitchFamily="2" charset="2"/>
              <a:buChar char="Ø"/>
              <a:defRPr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rgbClr val="00FF00"/>
              </a:buClr>
              <a:buSzPct val="80000"/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rgbClr val="00FF00"/>
              </a:buClr>
              <a:buSzPct val="80000"/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rgbClr val="00FF00"/>
              </a:buClr>
              <a:buSzPct val="80000"/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rgbClr val="00FF00"/>
              </a:buClr>
              <a:buSzPct val="80000"/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70000"/>
              <a:buFont typeface="Wingdings" pitchFamily="2" charset="2"/>
              <a:buNone/>
              <a:tabLst/>
              <a:defRPr/>
            </a:pPr>
            <a:endParaRPr kumimoji="0" lang="de-DE" sz="2800" i="0" u="none" strike="noStrike" kern="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284282" y="3399308"/>
            <a:ext cx="7623433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de-DE" sz="6000" dirty="0"/>
              <a:t>Vielen Dank für</a:t>
            </a:r>
          </a:p>
          <a:p>
            <a:pPr marL="0" indent="0" algn="ctr">
              <a:buNone/>
            </a:pPr>
            <a:r>
              <a:rPr lang="de-DE" sz="6000" dirty="0"/>
              <a:t>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15461332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Folienmaster_Bälle_pur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EFFFC1"/>
      </a:lt2>
      <a:accent1>
        <a:srgbClr val="7F7F7F"/>
      </a:accent1>
      <a:accent2>
        <a:srgbClr val="7030A0"/>
      </a:accent2>
      <a:accent3>
        <a:srgbClr val="92D050"/>
      </a:accent3>
      <a:accent4>
        <a:srgbClr val="E2061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 3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ofDocumentCategoryTaxHTField0 xmlns="5604CB2F-068B-4D94-9E7A-216B9A7DB17B">
      <Terms xmlns="http://schemas.microsoft.com/office/infopath/2007/PartnerControls">
        <TermInfo xmlns="http://schemas.microsoft.com/office/infopath/2007/PartnerControls">
          <TermName xmlns="http://schemas.microsoft.com/office/infopath/2007/PartnerControls">Vorlagen</TermName>
          <TermId xmlns="http://schemas.microsoft.com/office/infopath/2007/PartnerControls">43b2eb00-6521-434a-b499-44a189a58b04</TermId>
        </TermInfo>
      </Terms>
    </rofDocumentCategoryTaxHTField0>
    <a961abe7ce434eb9b2754133b5eed92f xmlns="5604cb2f-068b-4d94-9e7a-216b9a7db17b">
      <Terms xmlns="http://schemas.microsoft.com/office/infopath/2007/PartnerControls">
        <TermInfo xmlns="http://schemas.microsoft.com/office/infopath/2007/PartnerControls">
          <TermName xmlns="http://schemas.microsoft.com/office/infopath/2007/PartnerControls">Sonstiges</TermName>
          <TermId xmlns="http://schemas.microsoft.com/office/infopath/2007/PartnerControls">47500879-2490-4e38-89b6-2d94e1cc515b</TermId>
        </TermInfo>
      </Terms>
    </a961abe7ce434eb9b2754133b5eed92f>
    <TaxCatchAll xmlns="d12ab3a4-b31b-4ad7-a0af-f1a551f18202">
      <Value>8</Value>
      <Value>40</Value>
    </TaxCatchAll>
    <rofDescription xmlns="5604CB2F-068B-4D94-9E7A-216B9A7DB17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ROFIN Documents" ma:contentTypeID="0x0101000EB122C818A2489A80C8A1FEC96F81C600FF4F8328FA605F44BE64AD7C46162A59" ma:contentTypeVersion="5" ma:contentTypeDescription="ROFIN Document ContentType" ma:contentTypeScope="" ma:versionID="34142644695fa199aad34df507888b89">
  <xsd:schema xmlns:xsd="http://www.w3.org/2001/XMLSchema" xmlns:xs="http://www.w3.org/2001/XMLSchema" xmlns:p="http://schemas.microsoft.com/office/2006/metadata/properties" xmlns:ns2="d12ab3a4-b31b-4ad7-a0af-f1a551f18202" xmlns:ns3="5604CB2F-068B-4D94-9E7A-216B9A7DB17B" xmlns:ns4="5604cb2f-068b-4d94-9e7a-216b9a7db17b" targetNamespace="http://schemas.microsoft.com/office/2006/metadata/properties" ma:root="true" ma:fieldsID="982cd7f4ea8d093aa18ff2c51f4ff6ca" ns2:_="" ns3:_="" ns4:_="">
    <xsd:import namespace="d12ab3a4-b31b-4ad7-a0af-f1a551f18202"/>
    <xsd:import namespace="5604CB2F-068B-4D94-9E7A-216B9A7DB17B"/>
    <xsd:import namespace="5604cb2f-068b-4d94-9e7a-216b9a7db17b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3:rofDocumentCategoryTaxHTField0" minOccurs="0"/>
                <xsd:element ref="ns3:rofDescription" minOccurs="0"/>
                <xsd:element ref="ns4:a961abe7ce434eb9b2754133b5eed9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2ab3a4-b31b-4ad7-a0af-f1a551f18202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iespalte &quot;Alle abfangen&quot;" ma:hidden="true" ma:list="{e2d45419-48a1-44d5-9067-a404f72ea96c}" ma:internalName="TaxCatchAll" ma:showField="CatchAllData" ma:web="d12ab3a4-b31b-4ad7-a0af-f1a551f182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iespalte &quot;Alle abfangen&quot;1" ma:hidden="true" ma:list="{e2d45419-48a1-44d5-9067-a404f72ea96c}" ma:internalName="TaxCatchAllLabel" ma:readOnly="true" ma:showField="CatchAllDataLabel" ma:web="d12ab3a4-b31b-4ad7-a0af-f1a551f182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04CB2F-068B-4D94-9E7A-216B9A7DB17B" elementFormDefault="qualified">
    <xsd:import namespace="http://schemas.microsoft.com/office/2006/documentManagement/types"/>
    <xsd:import namespace="http://schemas.microsoft.com/office/infopath/2007/PartnerControls"/>
    <xsd:element name="rofDocumentCategoryTaxHTField0" ma:index="10" nillable="true" ma:taxonomy="true" ma:internalName="rofDocumentCategoryTaxHTField0" ma:taxonomyFieldName="rofDocumentCategory" ma:displayName="Dokumentenkategorie" ma:default="" ma:fieldId="{79c438ac-8636-424e-9997-73bf2740d340}" ma:sspId="5fcece6d-9abf-4b66-8d50-61ad60e5b062" ma:termSetId="3dfefe13-6467-47ea-a4ed-60bcf4a869e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rofDescription" ma:index="12" nillable="true" ma:displayName="Description" ma:description="Description" ma:internalName="rof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04cb2f-068b-4d94-9e7a-216b9a7db17b" elementFormDefault="qualified">
    <xsd:import namespace="http://schemas.microsoft.com/office/2006/documentManagement/types"/>
    <xsd:import namespace="http://schemas.microsoft.com/office/infopath/2007/PartnerControls"/>
    <xsd:element name="a961abe7ce434eb9b2754133b5eed92f" ma:index="14" nillable="true" ma:taxonomy="true" ma:internalName="a961abe7ce434eb9b2754133b5eed92f" ma:taxonomyFieldName="Vorlagenkategorie" ma:displayName="Vorlagenkategorie" ma:default="" ma:fieldId="{a961abe7-ce43-4eb9-b275-4133b5eed92f}" ma:sspId="5fcece6d-9abf-4b66-8d50-61ad60e5b062" ma:termSetId="a6aba1e9-5489-4c2c-a4c3-2b2e7084c25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BB1470-9440-41BA-BD0D-D420A2B3EDA2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d12ab3a4-b31b-4ad7-a0af-f1a551f18202"/>
    <ds:schemaRef ds:uri="http://purl.org/dc/elements/1.1/"/>
    <ds:schemaRef ds:uri="http://schemas.microsoft.com/office/infopath/2007/PartnerControls"/>
    <ds:schemaRef ds:uri="http://schemas.microsoft.com/office/2006/metadata/properties"/>
    <ds:schemaRef ds:uri="5604CB2F-068B-4D94-9E7A-216B9A7DB17B"/>
    <ds:schemaRef ds:uri="5604cb2f-068b-4d94-9e7a-216b9a7db17b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2C9439E-4813-4F67-94E4-5B978C7C2B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D7CCD2-4EF4-4B68-83E9-DE48694DFF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2ab3a4-b31b-4ad7-a0af-f1a551f18202"/>
    <ds:schemaRef ds:uri="5604CB2F-068B-4D94-9E7A-216B9A7DB17B"/>
    <ds:schemaRef ds:uri="5604cb2f-068b-4d94-9e7a-216b9a7db1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Folienmaster_Bälle_pur</Template>
  <TotalTime>0</TotalTime>
  <Words>287</Words>
  <Application>Microsoft Office PowerPoint</Application>
  <PresentationFormat>Benutzerdefiniert</PresentationFormat>
  <Paragraphs>81</Paragraphs>
  <Slides>17</Slides>
  <Notes>13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17</vt:i4>
      </vt:variant>
    </vt:vector>
  </HeadingPairs>
  <TitlesOfParts>
    <vt:vector size="19" baseType="lpstr">
      <vt:lpstr>Folienmaster_Bälle_pur</vt:lpstr>
      <vt:lpstr>Benutzerdefiniertes Design</vt:lpstr>
      <vt:lpstr>PowerPoint-Präsentation</vt:lpstr>
      <vt:lpstr>PowerPoint-Präsentation</vt:lpstr>
      <vt:lpstr>LN UI – Vorteile im Startmenü</vt:lpstr>
      <vt:lpstr>LN UI – Vorteile in Übersichtsmasken</vt:lpstr>
      <vt:lpstr>LN UI – ein paar interessante Informationen </vt:lpstr>
      <vt:lpstr>Neuerungen im Statistikmanager</vt:lpstr>
      <vt:lpstr>Statistikmanager – Selektion Haupttabelle</vt:lpstr>
      <vt:lpstr>Statistikmanager – Parameter anlegen</vt:lpstr>
      <vt:lpstr>Statistikmanager – Selektion der Datenbereiche</vt:lpstr>
      <vt:lpstr>Statistikmanager – Selektion Auswertungsfelder</vt:lpstr>
      <vt:lpstr>Statistikmanager – Ergebnis Feldauswahl</vt:lpstr>
      <vt:lpstr>Statistikmanager – Abfragekonstanten</vt:lpstr>
      <vt:lpstr>Statistikmanager – Selektion in Abfragefeld</vt:lpstr>
      <vt:lpstr>Statistikmanager – Ausgabe in Excel</vt:lpstr>
      <vt:lpstr>Statistikmanager – Auswertungslauf als Job</vt:lpstr>
      <vt:lpstr>Neuerungen im Statistikmanager</vt:lpstr>
      <vt:lpstr>Neuerungen im Statistikmanager</vt:lpstr>
    </vt:vector>
  </TitlesOfParts>
  <Company>ITSG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ITSG-Cloud</dc:title>
  <dc:creator>Dr. Matthias Sanden</dc:creator>
  <cp:lastModifiedBy>Stefan Frerker</cp:lastModifiedBy>
  <cp:revision>1522</cp:revision>
  <cp:lastPrinted>2018-05-02T11:30:36Z</cp:lastPrinted>
  <dcterms:created xsi:type="dcterms:W3CDTF">2017-08-09T10:03:01Z</dcterms:created>
  <dcterms:modified xsi:type="dcterms:W3CDTF">2019-11-25T13:25:49Z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0x0101000EB122C818A2489A80C8A1FEC96F81C600FF4F8328FA605F44BE64AD7C46162A59</vt:lpwstr>
  </property>
  <property fmtid="{D5CDD505-2E9C-101B-9397-08002B2CF9AE}" pid="3" name="rofDocumentCategory">
    <vt:lpwstr>8;#Vorlagen|43b2eb00-6521-434a-b499-44a189a58b04</vt:lpwstr>
  </property>
  <property fmtid="{D5CDD505-2E9C-101B-9397-08002B2CF9AE}" pid="4" name="Vorlagenkategorie">
    <vt:lpwstr>40;#Sonstiges|47500879-2490-4e38-89b6-2d94e1cc515b</vt:lpwstr>
  </property>
</Properties>
</file>